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59" r:id="rId4"/>
    <p:sldMasterId id="2147483779" r:id="rId5"/>
  </p:sldMasterIdLst>
  <p:notesMasterIdLst>
    <p:notesMasterId r:id="rId31"/>
  </p:notesMasterIdLst>
  <p:handoutMasterIdLst>
    <p:handoutMasterId r:id="rId32"/>
  </p:handoutMasterIdLst>
  <p:sldIdLst>
    <p:sldId id="399" r:id="rId6"/>
    <p:sldId id="442" r:id="rId7"/>
    <p:sldId id="514" r:id="rId8"/>
    <p:sldId id="515" r:id="rId9"/>
    <p:sldId id="516" r:id="rId10"/>
    <p:sldId id="517" r:id="rId11"/>
    <p:sldId id="518" r:id="rId12"/>
    <p:sldId id="519" r:id="rId13"/>
    <p:sldId id="520" r:id="rId14"/>
    <p:sldId id="521" r:id="rId15"/>
    <p:sldId id="522" r:id="rId16"/>
    <p:sldId id="523" r:id="rId17"/>
    <p:sldId id="526" r:id="rId18"/>
    <p:sldId id="527" r:id="rId19"/>
    <p:sldId id="528" r:id="rId20"/>
    <p:sldId id="529" r:id="rId21"/>
    <p:sldId id="506" r:id="rId22"/>
    <p:sldId id="513" r:id="rId23"/>
    <p:sldId id="524" r:id="rId24"/>
    <p:sldId id="525" r:id="rId25"/>
    <p:sldId id="530" r:id="rId26"/>
    <p:sldId id="488" r:id="rId27"/>
    <p:sldId id="460" r:id="rId28"/>
    <p:sldId id="502" r:id="rId29"/>
    <p:sldId id="443" r:id="rId30"/>
  </p:sldIdLst>
  <p:sldSz cx="12188825" cy="6858000"/>
  <p:notesSz cx="6858000" cy="9296400"/>
  <p:embeddedFontLst>
    <p:embeddedFont>
      <p:font typeface="Segoe UI Light" panose="020B0502040204020203" pitchFamily="34" charset="0"/>
      <p:regular r:id="rId33"/>
      <p:italic r:id="rId34"/>
    </p:embeddedFont>
    <p:embeddedFont>
      <p:font typeface="Segoe Light" panose="020B0604020202020204" charset="0"/>
      <p:regular r:id="rId35"/>
      <p:italic r:id="rId36"/>
    </p:embeddedFont>
    <p:embeddedFont>
      <p:font typeface="Segoe UI" panose="020B0502040204020203" pitchFamily="34" charset="0"/>
      <p:regular r:id="rId37"/>
      <p:bold r:id="rId38"/>
      <p:italic r:id="rId39"/>
      <p:boldItalic r:id="rId40"/>
    </p:embeddedFont>
    <p:embeddedFont>
      <p:font typeface="Consolas" panose="020B0609020204030204" pitchFamily="49" charset="0"/>
      <p:regular r:id="rId41"/>
      <p:bold r:id="rId42"/>
      <p:italic r:id="rId43"/>
      <p:boldItalic r:id="rId44"/>
    </p:embeddedFont>
    <p:embeddedFont>
      <p:font typeface="Segoe UI Semibold" panose="020B0702040204020203" pitchFamily="34" charset="0"/>
      <p:bold r:id="rId45"/>
      <p:boldItalic r:id="rId46"/>
    </p:embeddedFont>
  </p:embeddedFontLst>
  <p:custDataLst>
    <p:tags r:id="rId47"/>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EE7498-9CE3-47C3-8C1D-3DD4B95F1131}">
          <p14:sldIdLst>
            <p14:sldId id="399"/>
            <p14:sldId id="442"/>
            <p14:sldId id="514"/>
            <p14:sldId id="515"/>
            <p14:sldId id="516"/>
            <p14:sldId id="517"/>
            <p14:sldId id="518"/>
            <p14:sldId id="519"/>
            <p14:sldId id="520"/>
            <p14:sldId id="521"/>
            <p14:sldId id="522"/>
            <p14:sldId id="523"/>
            <p14:sldId id="526"/>
            <p14:sldId id="527"/>
            <p14:sldId id="528"/>
            <p14:sldId id="529"/>
            <p14:sldId id="506"/>
            <p14:sldId id="513"/>
            <p14:sldId id="524"/>
            <p14:sldId id="525"/>
            <p14:sldId id="530"/>
          </p14:sldIdLst>
        </p14:section>
        <p14:section name="Summary" id="{520CA4DD-2369-43B6-B532-BBB01510D5E7}">
          <p14:sldIdLst>
            <p14:sldId id="488"/>
            <p14:sldId id="460"/>
            <p14:sldId id="502"/>
            <p14:sldId id="443"/>
          </p14:sldIdLst>
        </p14:section>
        <p14:section name="Appendix" id="{348606F5-3632-402C-981B-6CD0A532E3AC}">
          <p14:sldIdLst/>
        </p14:section>
      </p14:sectionLst>
    </p:ext>
    <p:ext uri="{EFAFB233-063F-42B5-8137-9DF3F51BA10A}">
      <p15:sldGuideLst xmlns:p15="http://schemas.microsoft.com/office/powerpoint/2012/main">
        <p15:guide id="1" orient="horz" pos="895">
          <p15:clr>
            <a:srgbClr val="A4A3A4"/>
          </p15:clr>
        </p15:guide>
        <p15:guide id="2" orient="horz" pos="719">
          <p15:clr>
            <a:srgbClr val="A4A3A4"/>
          </p15:clr>
        </p15:guide>
        <p15:guide id="3" orient="horz" pos="4176">
          <p15:clr>
            <a:srgbClr val="A4A3A4"/>
          </p15:clr>
        </p15:guide>
        <p15:guide id="4" orient="horz" pos="3937">
          <p15:clr>
            <a:srgbClr val="A4A3A4"/>
          </p15:clr>
        </p15:guide>
        <p15:guide id="5" orient="horz" pos="510">
          <p15:clr>
            <a:srgbClr val="A4A3A4"/>
          </p15:clr>
        </p15:guide>
        <p15:guide id="6" pos="326">
          <p15:clr>
            <a:srgbClr val="A4A3A4"/>
          </p15:clr>
        </p15:guide>
        <p15:guide id="7"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4" autoAdjust="0"/>
    <p:restoredTop sz="77743" autoAdjust="0"/>
  </p:normalViewPr>
  <p:slideViewPr>
    <p:cSldViewPr snapToGrid="0">
      <p:cViewPr varScale="1">
        <p:scale>
          <a:sx n="67" d="100"/>
          <a:sy n="67" d="100"/>
        </p:scale>
        <p:origin x="1488" y="72"/>
      </p:cViewPr>
      <p:guideLst>
        <p:guide orient="horz" pos="895"/>
        <p:guide orient="horz" pos="719"/>
        <p:guide orient="horz" pos="4176"/>
        <p:guide orient="horz" pos="3937"/>
        <p:guide orient="horz" pos="510"/>
        <p:guide pos="326"/>
        <p:guide pos="7355"/>
      </p:guideLst>
    </p:cSldViewPr>
  </p:slideViewPr>
  <p:outlineViewPr>
    <p:cViewPr>
      <p:scale>
        <a:sx n="33" d="100"/>
        <a:sy n="33" d="100"/>
      </p:scale>
      <p:origin x="0" y="-234"/>
    </p:cViewPr>
  </p:outlineViewPr>
  <p:notesTextViewPr>
    <p:cViewPr>
      <p:scale>
        <a:sx n="100" d="100"/>
        <a:sy n="100" d="100"/>
      </p:scale>
      <p:origin x="0" y="0"/>
    </p:cViewPr>
  </p:notesTextViewPr>
  <p:sorterViewPr>
    <p:cViewPr>
      <p:scale>
        <a:sx n="60" d="100"/>
        <a:sy n="60" d="100"/>
      </p:scale>
      <p:origin x="0" y="3300"/>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4.fntdata"/><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4"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8/27/2013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8/27/2013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2042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97230"/>
            <a:ext cx="6096000" cy="3486150"/>
          </a:xfrm>
        </p:spPr>
      </p:sp>
      <p:sp>
        <p:nvSpPr>
          <p:cNvPr id="3" name="Notes Placeholder 2"/>
          <p:cNvSpPr>
            <a:spLocks noGrp="1"/>
          </p:cNvSpPr>
          <p:nvPr>
            <p:ph type="body" idx="1"/>
          </p:nvPr>
        </p:nvSpPr>
        <p:spPr/>
        <p:txBody>
          <a:bodyPr/>
          <a:lstStyle/>
          <a:p>
            <a:r>
              <a:rPr lang="ru-RU" dirty="0" smtClean="0"/>
              <a:t>В мире –</a:t>
            </a:r>
            <a:r>
              <a:rPr lang="ru-RU" baseline="0" dirty="0" smtClean="0"/>
              <a:t> почти 100 000 кастомеров, в России – несколько десятков крупных проектов, тысячи подписчиков.</a:t>
            </a:r>
            <a:endParaRPr lang="en-US" dirty="0"/>
          </a:p>
        </p:txBody>
      </p:sp>
    </p:spTree>
    <p:extLst>
      <p:ext uri="{BB962C8B-B14F-4D97-AF65-F5344CB8AC3E}">
        <p14:creationId xmlns:p14="http://schemas.microsoft.com/office/powerpoint/2010/main" val="2789413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 that there are different VM</a:t>
            </a:r>
            <a:r>
              <a:rPr lang="en-US" baseline="0" dirty="0" smtClean="0"/>
              <a:t> instance sizes available within Windows Azure</a:t>
            </a:r>
            <a:endParaRPr lang="en-US" dirty="0" smtClean="0"/>
          </a:p>
          <a:p>
            <a:endParaRPr lang="en-US" dirty="0" smtClean="0"/>
          </a:p>
          <a:p>
            <a:r>
              <a:rPr lang="en-US" b="1" dirty="0" smtClean="0"/>
              <a:t>Speaking Points:</a:t>
            </a:r>
          </a:p>
          <a:p>
            <a:endParaRPr lang="en-US" dirty="0" smtClean="0"/>
          </a:p>
          <a:p>
            <a:endParaRPr lang="en-US" dirty="0" smtClean="0"/>
          </a:p>
          <a:p>
            <a:endParaRPr lang="en-US" dirty="0" smtClean="0"/>
          </a:p>
          <a:p>
            <a:r>
              <a:rPr lang="en-US" dirty="0" smtClean="0"/>
              <a:t>---</a:t>
            </a:r>
          </a:p>
          <a:p>
            <a:endParaRPr lang="en-US" dirty="0" smtClean="0"/>
          </a:p>
          <a:p>
            <a:r>
              <a:rPr lang="en-US" b="1" dirty="0" smtClean="0"/>
              <a:t>Speaking Points:</a:t>
            </a:r>
            <a:endParaRPr lang="en-US" dirty="0" smtClean="0"/>
          </a:p>
          <a:p>
            <a:pPr marL="171450" indent="-171450">
              <a:buFont typeface="Arial" pitchFamily="34" charset="0"/>
              <a:buChar char="•"/>
            </a:pPr>
            <a:r>
              <a:rPr lang="en-US" dirty="0" smtClean="0"/>
              <a:t>One of the key areas of feedback has been to reduce the cost and</a:t>
            </a:r>
            <a:r>
              <a:rPr lang="en-US" baseline="0" dirty="0" smtClean="0"/>
              <a:t> size of Windows Azure instances.  At PDC we will announce..</a:t>
            </a:r>
          </a:p>
          <a:p>
            <a:pPr marL="171450" indent="-171450">
              <a:buFont typeface="Arial" pitchFamily="34" charset="0"/>
              <a:buChar char="•"/>
            </a:pPr>
            <a:endParaRPr lang="en-US" dirty="0" smtClean="0"/>
          </a:p>
          <a:p>
            <a:endParaRPr lang="en-US" dirty="0" smtClean="0"/>
          </a:p>
          <a:p>
            <a:r>
              <a:rPr lang="en-US" b="1" dirty="0" smtClean="0"/>
              <a:t>Notes:</a:t>
            </a:r>
          </a:p>
          <a:p>
            <a:r>
              <a:rPr lang="en-US" dirty="0" smtClean="0"/>
              <a:t>(*) 20GB with a limitation on VHD size if they are deploying VMRole on XSmall: the VHD can only be up to 15GB.</a:t>
            </a:r>
          </a:p>
          <a:p>
            <a:r>
              <a:rPr lang="en-US" dirty="0" smtClean="0"/>
              <a:t>each tenant can support 20 instances just like regular subscriptions with Small VM. We do not scale based on core counts.</a:t>
            </a:r>
          </a:p>
          <a:p>
            <a:endParaRPr lang="en-US" dirty="0" smtClean="0"/>
          </a:p>
          <a:p>
            <a:r>
              <a:rPr lang="en-US" dirty="0" smtClean="0"/>
              <a:t>There is no SLA on the network bandwidth for each VM size as this resource is shared among all the VM.   </a:t>
            </a:r>
          </a:p>
          <a:p>
            <a:endParaRPr lang="en-US" dirty="0" smtClean="0"/>
          </a:p>
          <a:p>
            <a:r>
              <a:rPr lang="en-US" dirty="0" smtClean="0"/>
              <a:t>That said, we need to provide guidance for customer so they could design their applications correctly.  From the engineering side, this is what we mean by Low, Moderate and High.  </a:t>
            </a:r>
          </a:p>
          <a:p>
            <a:endParaRPr lang="en-US" dirty="0" smtClean="0"/>
          </a:p>
          <a:p>
            <a:r>
              <a:rPr lang="en-US" dirty="0" smtClean="0"/>
              <a:t>•	Low currently means 0-15Mbps with short burst up to 25-50Mbps (Megabit/s).  These are sufficient for some web sites with low traffic.  </a:t>
            </a:r>
          </a:p>
          <a:p>
            <a:r>
              <a:rPr lang="en-US" dirty="0" smtClean="0"/>
              <a:t>•	Moderate means 0-100Mbps with short burst up to 200Mbps (100Mbps is the norm).  This is what we currently reserve for the Small VM.</a:t>
            </a:r>
          </a:p>
          <a:p>
            <a:r>
              <a:rPr lang="en-US" dirty="0" smtClean="0"/>
              <a:t>•	High means 200-800 Mbps.  If you divide this into 3 spectrums for Medium, Large and XL.  Then Medium is in the low end, Large hovers around the middle zone and of course XL takes the high-end spot.</a:t>
            </a:r>
          </a:p>
          <a:p>
            <a:endParaRPr lang="en-US" dirty="0" smtClean="0"/>
          </a:p>
          <a:p>
            <a:r>
              <a:rPr lang="en-US" dirty="0" smtClean="0"/>
              <a:t>These rates should be used as guidance.  Nothing can beat a test run to see what the application requires but using these bandwidth ranges, hopefully it reduces the guess work for the customers</a:t>
            </a:r>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4285963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 Сделаю из рендера</a:t>
            </a:r>
            <a:r>
              <a:rPr lang="ru-RU" baseline="0" dirty="0" smtClean="0"/>
              <a:t> </a:t>
            </a:r>
            <a:r>
              <a:rPr lang="ru-RU" baseline="0" dirty="0" err="1" smtClean="0"/>
              <a:t>роллапа</a:t>
            </a:r>
            <a:r>
              <a:rPr lang="ru-RU" baseline="0" dirty="0" smtClean="0"/>
              <a:t>, как только его получу …</a:t>
            </a:r>
          </a:p>
          <a:p>
            <a:r>
              <a:rPr lang="ru-RU" baseline="0" dirty="0" smtClean="0"/>
              <a:t>На это слайде представлены некоторые наши партнёры, которые уже используют </a:t>
            </a:r>
            <a:r>
              <a:rPr lang="en-US" baseline="0" dirty="0" smtClean="0"/>
              <a:t>WA </a:t>
            </a:r>
            <a:r>
              <a:rPr lang="ru-RU" baseline="0" dirty="0" smtClean="0"/>
              <a:t>на своих условиях в своих проектах.</a:t>
            </a:r>
          </a:p>
          <a:p>
            <a:r>
              <a:rPr lang="ru-RU" baseline="0" dirty="0" smtClean="0"/>
              <a:t>Это … и … и …</a:t>
            </a:r>
          </a:p>
          <a:p>
            <a:endParaRPr lang="ru-RU"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2732949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dirty="0"/>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grpSp>
        <p:nvGrpSpPr>
          <p:cNvPr id="11" name="Group 10"/>
          <p:cNvGrpSpPr/>
          <p:nvPr userDrawn="1"/>
        </p:nvGrpSpPr>
        <p:grpSpPr bwMode="black">
          <a:xfrm>
            <a:off x="7904572" y="2242931"/>
            <a:ext cx="3176914" cy="1934622"/>
            <a:chOff x="10387012" y="4179358"/>
            <a:chExt cx="974726" cy="593725"/>
          </a:xfrm>
          <a:solidFill>
            <a:srgbClr val="FFFFFF"/>
          </a:solidFill>
        </p:grpSpPr>
        <p:sp>
          <p:nvSpPr>
            <p:cNvPr id="13"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7"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8"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9"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20"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6"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userDrawn="1"/>
        </p:nvGrpSpPr>
        <p:grpSpPr>
          <a:xfrm>
            <a:off x="8882758" y="1905000"/>
            <a:ext cx="1277596" cy="3245368"/>
            <a:chOff x="7558088" y="1685925"/>
            <a:chExt cx="1322387" cy="3359150"/>
          </a:xfrm>
          <a:solidFill>
            <a:schemeClr val="bg1"/>
          </a:solidFill>
        </p:grpSpPr>
        <p:sp>
          <p:nvSpPr>
            <p:cNvPr id="10"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pic>
        <p:nvPicPr>
          <p:cNvPr id="4"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5"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Arial" charset="0"/>
              </a:rPr>
              <a:t>. Because </a:t>
            </a:r>
            <a:r>
              <a:rPr lang="en-US" sz="700" dirty="0">
                <a:solidFill>
                  <a:schemeClr val="bg1">
                    <a:alpha val="99000"/>
                  </a:schemeClr>
                </a:solidFill>
                <a:latin typeface="Segoe UI" pitchFamily="34" charset="0"/>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Arial" charset="0"/>
              </a:rPr>
              <a:t>. 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16510"/>
            <a:ext cx="11155680"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2" y="4267200"/>
            <a:ext cx="9144000"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761764" y="2571745"/>
            <a:ext cx="10817620" cy="2123620"/>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609441" y="6356352"/>
            <a:ext cx="2844059" cy="365125"/>
          </a:xfrm>
          <a:prstGeom prst="rect">
            <a:avLst/>
          </a:prstGeom>
        </p:spPr>
        <p:txBody>
          <a:bodyPr lIns="121883" tIns="60941" rIns="121883" bIns="60941"/>
          <a:lstStyle/>
          <a:p>
            <a:fld id="{00B0806A-3FF6-4D4F-A34C-75A45DBA47E5}" type="datetimeFigureOut">
              <a:rPr lang="ru-RU" smtClean="0">
                <a:solidFill>
                  <a:prstClr val="black"/>
                </a:solidFill>
              </a:rPr>
              <a:pPr/>
              <a:t>27.08.2013</a:t>
            </a:fld>
            <a:endParaRPr lang="ru-RU" dirty="0">
              <a:solidFill>
                <a:prstClr val="black"/>
              </a:solidFill>
            </a:endParaRPr>
          </a:p>
        </p:txBody>
      </p:sp>
      <p:sp>
        <p:nvSpPr>
          <p:cNvPr id="5" name="Нижний колонтитул 4"/>
          <p:cNvSpPr>
            <a:spLocks noGrp="1"/>
          </p:cNvSpPr>
          <p:nvPr>
            <p:ph type="ftr" sz="quarter" idx="11"/>
          </p:nvPr>
        </p:nvSpPr>
        <p:spPr>
          <a:xfrm>
            <a:off x="4164515" y="6356352"/>
            <a:ext cx="3859795" cy="365125"/>
          </a:xfrm>
          <a:prstGeom prst="rect">
            <a:avLst/>
          </a:prstGeom>
        </p:spPr>
        <p:txBody>
          <a:bodyPr lIns="121883" tIns="60941" rIns="121883" bIns="60941"/>
          <a:lstStyle/>
          <a:p>
            <a:endParaRPr lang="ru-RU" dirty="0">
              <a:solidFill>
                <a:prstClr val="black"/>
              </a:solidFill>
            </a:endParaRPr>
          </a:p>
        </p:txBody>
      </p:sp>
      <p:sp>
        <p:nvSpPr>
          <p:cNvPr id="6" name="Номер слайда 5"/>
          <p:cNvSpPr>
            <a:spLocks noGrp="1"/>
          </p:cNvSpPr>
          <p:nvPr>
            <p:ph type="sldNum" sz="quarter" idx="12"/>
          </p:nvPr>
        </p:nvSpPr>
        <p:spPr>
          <a:xfrm>
            <a:off x="8735326" y="6356352"/>
            <a:ext cx="2844059" cy="365125"/>
          </a:xfrm>
          <a:prstGeom prst="rect">
            <a:avLst/>
          </a:prstGeom>
        </p:spPr>
        <p:txBody>
          <a:bodyPr lIns="121883" tIns="60941" rIns="121883" bIns="60941"/>
          <a:lstStyle/>
          <a:p>
            <a:fld id="{E5742F8B-14A1-4CD8-A0DC-ECD3BCB5B6F8}" type="slidenum">
              <a:rPr lang="ru-RU" smtClean="0">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761764" y="1214423"/>
            <a:ext cx="10779491" cy="870969"/>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2502212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233" y="291070"/>
            <a:ext cx="2861933" cy="747151"/>
          </a:xfrm>
          <a:prstGeom prst="rect">
            <a:avLst/>
          </a:prstGeom>
        </p:spPr>
      </p:pic>
      <p:pic>
        <p:nvPicPr>
          <p:cNvPr id="4" name="Picture 3"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99066" y="6029989"/>
            <a:ext cx="1320592" cy="506083"/>
          </a:xfrm>
          <a:prstGeom prst="rect">
            <a:avLst/>
          </a:prstGeom>
        </p:spPr>
      </p:pic>
      <p:sp>
        <p:nvSpPr>
          <p:cNvPr id="5" name="Text Placeholder 4"/>
          <p:cNvSpPr>
            <a:spLocks noGrp="1"/>
          </p:cNvSpPr>
          <p:nvPr>
            <p:ph type="body" sz="quarter" idx="12" hasCustomPrompt="1"/>
          </p:nvPr>
        </p:nvSpPr>
        <p:spPr>
          <a:xfrm>
            <a:off x="269170" y="4593272"/>
            <a:ext cx="6271784" cy="1794661"/>
          </a:xfrm>
          <a:noFill/>
        </p:spPr>
        <p:txBody>
          <a:bodyPr lIns="143392" tIns="107544" rIns="143392" bIns="107544">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168" y="2881139"/>
            <a:ext cx="9858043" cy="919687"/>
          </a:xfrm>
          <a:noFill/>
        </p:spPr>
        <p:txBody>
          <a:bodyPr lIns="143392" tIns="89620" rIns="143392" bIns="89620" anchor="t" anchorCtr="0"/>
          <a:lstStyle>
            <a:lvl1pPr>
              <a:defRPr sz="5300" spc="-99"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19904161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7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7"/>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9"/>
            <a:ext cx="4205289" cy="461665"/>
          </a:xfrm>
        </p:spPr>
        <p:txBody>
          <a:bodyPr>
            <a:noAutofit/>
          </a:bodyPr>
          <a:lstStyle>
            <a:lvl1pPr marL="0" indent="0" algn="l" defTabSz="914036"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7" indent="0" algn="ctr">
              <a:buNone/>
              <a:defRPr>
                <a:solidFill>
                  <a:schemeClr val="tx1">
                    <a:tint val="75000"/>
                  </a:schemeClr>
                </a:solidFill>
              </a:defRPr>
            </a:lvl2pPr>
            <a:lvl3pPr marL="914036" indent="0" algn="ctr">
              <a:buNone/>
              <a:defRPr>
                <a:solidFill>
                  <a:schemeClr val="tx1">
                    <a:tint val="75000"/>
                  </a:schemeClr>
                </a:solidFill>
              </a:defRPr>
            </a:lvl3pPr>
            <a:lvl4pPr marL="1371053" indent="0" algn="ctr">
              <a:buNone/>
              <a:defRPr>
                <a:solidFill>
                  <a:schemeClr val="tx1">
                    <a:tint val="75000"/>
                  </a:schemeClr>
                </a:solidFill>
              </a:defRPr>
            </a:lvl4pPr>
            <a:lvl5pPr marL="1828072" indent="0" algn="ctr">
              <a:buNone/>
              <a:defRPr>
                <a:solidFill>
                  <a:schemeClr val="tx1">
                    <a:tint val="75000"/>
                  </a:schemeClr>
                </a:solidFill>
              </a:defRPr>
            </a:lvl5pPr>
            <a:lvl6pPr marL="2285086" indent="0" algn="ctr">
              <a:buNone/>
              <a:defRPr>
                <a:solidFill>
                  <a:schemeClr val="tx1">
                    <a:tint val="75000"/>
                  </a:schemeClr>
                </a:solidFill>
              </a:defRPr>
            </a:lvl6pPr>
            <a:lvl7pPr marL="2742107" indent="0" algn="ctr">
              <a:buNone/>
              <a:defRPr>
                <a:solidFill>
                  <a:schemeClr val="tx1">
                    <a:tint val="75000"/>
                  </a:schemeClr>
                </a:solidFill>
              </a:defRPr>
            </a:lvl7pPr>
            <a:lvl8pPr marL="3199125" indent="0" algn="ctr">
              <a:buNone/>
              <a:defRPr>
                <a:solidFill>
                  <a:schemeClr val="tx1">
                    <a:tint val="75000"/>
                  </a:schemeClr>
                </a:solidFill>
              </a:defRPr>
            </a:lvl8pPr>
            <a:lvl9pPr marL="365614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8"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423379465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dirty="0">
              <a:solidFill>
                <a:srgbClr val="292929"/>
              </a:solidFill>
            </a:endParaRPr>
          </a:p>
        </p:txBody>
      </p:sp>
      <p:sp>
        <p:nvSpPr>
          <p:cNvPr id="6" name="Rectangle 5"/>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dirty="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0" name="Freeform 6"/>
          <p:cNvSpPr>
            <a:spLocks/>
          </p:cNvSpPr>
          <p:nvPr userDrawn="1"/>
        </p:nvSpPr>
        <p:spPr bwMode="auto">
          <a:xfrm>
            <a:off x="8711534" y="2136044"/>
            <a:ext cx="2500979" cy="13402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6" r:id="rId16"/>
    <p:sldLayoutId id="2147483777" r:id="rId17"/>
    <p:sldLayoutId id="2147483778" r:id="rId18"/>
    <p:sldLayoutId id="2147483782" r:id="rId19"/>
    <p:sldLayoutId id="2147483783" r:id="rId20"/>
    <p:sldLayoutId id="2147483789" r:id="rId2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mailto:abokov@microsoft.com" TargetMode="Externa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google.ru/url?sa=i&amp;rct=j&amp;q=&amp;esrc=s&amp;frm=1&amp;source=images&amp;cd=&amp;cad=rja&amp;docid=UeC42z6Td9yhdM&amp;tbnid=1181cn451VVIQM:&amp;ved=0CAUQjRw&amp;url=http://www.dailyvowelmovements.com/2011/12/little-boy-with-fist-on-beach-success.html&amp;ei=hmYcUoeIA8Xq4gTq5IGoCg&amp;bvm=bv.51156542,d.bGE&amp;psig=AFQjCNEzL4YJKQdHlXjIsovVPjFKsiu2fg&amp;ust=1377679362967838"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4.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microsoft.com/office/2007/relationships/hdphoto" Target="../media/hdphoto5.wdp"/><Relationship Id="rId7"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Layout" Target="../slideLayouts/slideLayout20.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mailto:abokov@microsoft.com" TargetMode="External"/><Relationship Id="rId1" Type="http://schemas.openxmlformats.org/officeDocument/2006/relationships/slideLayout" Target="../slideLayouts/slideLayout20.xml"/><Relationship Id="rId5" Type="http://schemas.openxmlformats.org/officeDocument/2006/relationships/image" Target="../media/image1.png"/><Relationship Id="rId4" Type="http://schemas.openxmlformats.org/officeDocument/2006/relationships/image" Target="../media/image59.jpeg"/></Relationships>
</file>

<file path=ppt/slides/_rels/slide2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16.png"/><Relationship Id="rId5" Type="http://schemas.microsoft.com/office/2007/relationships/hdphoto" Target="../media/hdphoto4.wdp"/><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 Id="rId6" Type="http://schemas.openxmlformats.org/officeDocument/2006/relationships/hyperlink" Target="http://ou.gs/wadc"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ctrTitle"/>
          </p:nvPr>
        </p:nvSpPr>
        <p:spPr>
          <a:xfrm>
            <a:off x="568590" y="1345155"/>
            <a:ext cx="11181051" cy="1359196"/>
          </a:xfrm>
        </p:spPr>
        <p:txBody>
          <a:bodyPr/>
          <a:lstStyle/>
          <a:p>
            <a:r>
              <a:rPr lang="ru-RU" dirty="0" smtClean="0"/>
              <a:t>Обл</a:t>
            </a:r>
            <a:r>
              <a:rPr lang="ru-RU" dirty="0" smtClean="0"/>
              <a:t>ако и защита информации.</a:t>
            </a:r>
            <a:r>
              <a:rPr lang="ru-RU" dirty="0"/>
              <a:t/>
            </a:r>
            <a:br>
              <a:rPr lang="ru-RU" dirty="0"/>
            </a:br>
            <a:r>
              <a:rPr lang="ru-RU" sz="5400" dirty="0" smtClean="0"/>
              <a:t>Для разработчиков облачных сервисов</a:t>
            </a:r>
            <a:endParaRPr lang="en-US" sz="5400" dirty="0"/>
          </a:p>
        </p:txBody>
      </p:sp>
      <p:sp>
        <p:nvSpPr>
          <p:cNvPr id="22" name="Text Placeholder 21"/>
          <p:cNvSpPr>
            <a:spLocks noGrp="1"/>
          </p:cNvSpPr>
          <p:nvPr>
            <p:ph type="body" sz="quarter" idx="11"/>
          </p:nvPr>
        </p:nvSpPr>
        <p:spPr>
          <a:xfrm>
            <a:off x="519113" y="4278106"/>
            <a:ext cx="7729942" cy="1551194"/>
          </a:xfrm>
        </p:spPr>
        <p:txBody>
          <a:bodyPr/>
          <a:lstStyle/>
          <a:p>
            <a:r>
              <a:rPr lang="ru-RU" dirty="0" smtClean="0"/>
              <a:t>Алексей Боков</a:t>
            </a:r>
            <a:endParaRPr lang="en-US" dirty="0"/>
          </a:p>
          <a:p>
            <a:r>
              <a:rPr lang="ru-RU" dirty="0" smtClean="0"/>
              <a:t>Эксперт по облачной платформе </a:t>
            </a:r>
            <a:r>
              <a:rPr lang="en-US" dirty="0" smtClean="0"/>
              <a:t>Windows Azure</a:t>
            </a:r>
          </a:p>
          <a:p>
            <a:r>
              <a:rPr lang="en-US" dirty="0" smtClean="0"/>
              <a:t>     </a:t>
            </a:r>
            <a:r>
              <a:rPr lang="en-US" dirty="0" smtClean="0">
                <a:hlinkClick r:id="rId2"/>
              </a:rPr>
              <a:t>abokov@microsoft.com</a:t>
            </a:r>
            <a:endParaRPr lang="en-US" dirty="0" smtClean="0"/>
          </a:p>
          <a:p>
            <a:r>
              <a:rPr lang="en-US" dirty="0"/>
              <a:t> </a:t>
            </a:r>
            <a:r>
              <a:rPr lang="en-US" dirty="0" smtClean="0"/>
              <a:t>    </a:t>
            </a:r>
            <a:r>
              <a:rPr lang="en-US" u="sng" dirty="0" err="1" smtClean="0">
                <a:solidFill>
                  <a:schemeClr val="accent6">
                    <a:alpha val="98000"/>
                  </a:schemeClr>
                </a:solidFill>
              </a:rPr>
              <a:t>windowsazure_ru</a:t>
            </a:r>
            <a:endParaRPr lang="en-US" u="sng" dirty="0">
              <a:solidFill>
                <a:schemeClr val="accent6">
                  <a:alpha val="98000"/>
                </a:schemeClr>
              </a:solidFill>
            </a:endParaRPr>
          </a:p>
        </p:txBody>
      </p:sp>
      <p:pic>
        <p:nvPicPr>
          <p:cNvPr id="4" name="Picture 2" descr="http://devumi.com/wp-content/uploads/2011/12/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113" y="5509207"/>
            <a:ext cx="356032" cy="3560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upportweb.cs.bham.ac.uk/sys-local/images/emai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8590" y="5122847"/>
            <a:ext cx="278543" cy="27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1219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5399" y="314325"/>
            <a:ext cx="11149013" cy="747897"/>
          </a:xfrm>
        </p:spPr>
        <p:txBody>
          <a:bodyPr/>
          <a:lstStyle/>
          <a:p>
            <a:r>
              <a:rPr lang="ru-RU" dirty="0" smtClean="0"/>
              <a:t>Да, теперь у нас</a:t>
            </a:r>
            <a:r>
              <a:rPr lang="en-US" dirty="0" smtClean="0"/>
              <a:t>:</a:t>
            </a:r>
            <a:endParaRPr lang="en-US" dirty="0"/>
          </a:p>
        </p:txBody>
      </p:sp>
      <p:sp>
        <p:nvSpPr>
          <p:cNvPr id="3" name="Content Placeholder 2"/>
          <p:cNvSpPr>
            <a:spLocks noGrp="1"/>
          </p:cNvSpPr>
          <p:nvPr>
            <p:ph type="body" sz="quarter" idx="10"/>
          </p:nvPr>
        </p:nvSpPr>
        <p:spPr>
          <a:xfrm>
            <a:off x="4440237" y="1238350"/>
            <a:ext cx="11149013" cy="1726627"/>
          </a:xfrm>
        </p:spPr>
        <p:txBody>
          <a:bodyPr/>
          <a:lstStyle/>
          <a:p>
            <a:pPr marL="574675" indent="-571500">
              <a:buFontTx/>
              <a:buChar char="-"/>
            </a:pPr>
            <a:r>
              <a:rPr lang="ru-RU" sz="3600" dirty="0" smtClean="0">
                <a:solidFill>
                  <a:schemeClr val="accent2">
                    <a:alpha val="99000"/>
                  </a:schemeClr>
                </a:solidFill>
              </a:rPr>
              <a:t>Оплата с поминутной тарификацией</a:t>
            </a:r>
            <a:endParaRPr lang="en-US" sz="3600" dirty="0" smtClean="0">
              <a:solidFill>
                <a:schemeClr val="accent2">
                  <a:alpha val="99000"/>
                </a:schemeClr>
              </a:solidFill>
            </a:endParaRPr>
          </a:p>
          <a:p>
            <a:pPr marL="574675" indent="-571500">
              <a:buFontTx/>
              <a:buChar char="-"/>
            </a:pPr>
            <a:r>
              <a:rPr lang="ru-RU" sz="3600" dirty="0" smtClean="0">
                <a:solidFill>
                  <a:schemeClr val="accent2">
                    <a:alpha val="99000"/>
                  </a:schemeClr>
                </a:solidFill>
              </a:rPr>
              <a:t>Пользовательский доступ через </a:t>
            </a:r>
            <a:r>
              <a:rPr lang="en-US" sz="3600" dirty="0" smtClean="0">
                <a:solidFill>
                  <a:schemeClr val="accent2">
                    <a:alpha val="99000"/>
                  </a:schemeClr>
                </a:solidFill>
              </a:rPr>
              <a:t>RDP</a:t>
            </a:r>
            <a:endParaRPr lang="ru-RU" sz="3600" dirty="0" smtClean="0">
              <a:solidFill>
                <a:schemeClr val="accent2">
                  <a:alpha val="99000"/>
                </a:schemeClr>
              </a:solidFill>
            </a:endParaRPr>
          </a:p>
          <a:p>
            <a:pPr marL="574675" indent="-571500">
              <a:buFontTx/>
              <a:buChar char="-"/>
            </a:pPr>
            <a:r>
              <a:rPr lang="en-US" sz="3600" dirty="0" smtClean="0">
                <a:solidFill>
                  <a:schemeClr val="accent2">
                    <a:alpha val="99000"/>
                  </a:schemeClr>
                </a:solidFill>
              </a:rPr>
              <a:t>SPLA </a:t>
            </a:r>
            <a:r>
              <a:rPr lang="ru-RU" sz="3600" dirty="0" smtClean="0">
                <a:solidFill>
                  <a:schemeClr val="accent2">
                    <a:alpha val="99000"/>
                  </a:schemeClr>
                </a:solidFill>
              </a:rPr>
              <a:t>лицензирование</a:t>
            </a:r>
          </a:p>
        </p:txBody>
      </p:sp>
      <p:sp>
        <p:nvSpPr>
          <p:cNvPr id="4" name="AutoShape 2" descr="data:image/jpeg;base64,/9j/4AAQSkZJRgABAQAAAQABAAD/2wCEAAkGBhQSERUUEhQUFBUUFRQUFRQVFBUUFBQUFBAVFBQUFBQXHCYeFxkjHBQUHy8gIycpLCwsFR4xNTAqNSYrLCkBCQoKDgwOGg8PGikcHx0pLCkpLCwsLCksLCwsKSwtLCwpKSwsLCwpKSwpKSksKSwpLCwpKSwpKSkpKSwsKSkpKf/AABEIALcBEwMBIgACEQEDEQH/xAAbAAABBQEBAAAAAAAAAAAAAAADAAECBAUGB//EAD8QAAEDAgQDBgMGBAUEAwAAAAEAAhEDBAUSITFBUWETInGBkaEGscEUMkLR4fAVUmKiBzOSsvEjk8LSQ3KC/8QAGgEAAgMBAQAAAAAAAAAAAAAAAAECAwQFBv/EACwRAAICAQQBAQcEAwAAAAAAAAABAhEDBBIhMUFREyIjMmFx8AWBsdEzQpH/2gAMAwEAAhEDEQA/AOzqWBKZmGkc/VaYU2rX2ZEZgsHKIw987raDFLKlSHRjDD3cUT7CVrhqjUpoYUYTsOdMyo9l5rVqQN1j4pfMaOf081VJonGJWva4YJmP3wWDd4+NxpII35g/qqeMYoXyJ0n1jj+vFctiOLRPIQADxJ2npv6LO3ZqUaNvFfiOconVrYjQaECfksn+J1nj/MDQD/TJ+SyhbF4FSSQRqT/MNweWoGnHMOsCp1O+NPpOn6osdHaYLjNVhHfPhEg+hK7TDsYzjvadQvKbNob9wka7beQBnmulwm+e0y4gt4niB1B38U0yDiegvYTqCi2NuWzmM/vRZ+GYiDAnddDQpBwV0HZTONEQ+FF90rBs0M2CuplYFt0pPrmNCjfYQomwTpiKra7uai66PNWnYbPFD/hQSpgVKmJRxQW4sSd1eqYOCotwfoimJj0b1ysNuOiJSsQEcW4VidCplYV5Q6lYBXOxCi62ClaCmUxchEbXCKbNvJL7ME7QqYF1cKrXv4Vt9sqtW06JABpXxfwUxI1lCZTLeCT6h5Kp2SXXJI3CSFmPJOi5BSNEBTaEJtYc0VrwojoKwokoQeERrwixkwVF+qIEz4ASbGjIxStkEh3Py/VcRiVcvkzDeR0nlIOsdFv/ABDcF502+Y4D6rlcWOVuu/LQ+pXPnluRvhiqJg4viIpj+Y7AdeQnYeqpYZbMqNcXDU6kAkwDIzDiYMeqq3lqXvzO0bwLu6I59fJRfigZDaOvN0HXh5/qmpeg9parVezIaAC07fykf0x+zomfk3zR1mPNJrhu4hpO4mfZUrmsNhl/VSUrFtonWvQCA0jTQQP05rUwu8cdNZ08P0KxaDdZG548vr8lvYVoDPAj3afqnQjpcLc5p025cPLkvRMDug5uuh5LzO3u8voP38l0mB3hBBdpPBWR4ZVNWd9okGqpbPkAhWWuWhMzkixLs08p8ylyA3ZqJYpFKEAQyp8qmAlCLCiCaFOEoQBDKllU4SRYUDLFEsRSop2KgJaoFqsEKBClYqK7goGmjlqZwT3C2lU0uiSNlKSW8NqOTZcO5q3TvHKiwo7FnsmX2XZVineEcPdUGFHYlbJUjQbflCvr+Wxz08uP0HmhNVO7qS8AcAB66/UKnNPbAsxRTkVbvU+HzXLY2Y+9rxg7RMif3rK6q8IDSeA+i43Fa+eTw1k+0D81ypOmdTGrOVvKjqjpImOg9hwQ2UXDZsH2/Rar6UCY1/COPiqtS2Ma++v78lashP2ZSewDcgeGY+Q1VbLJ0EDnx9Vo0sOndO631022HU8T9FdGZVLGQs6Om3gOswB9Vo2m58R7AiUSztJGg249eaOyj3//AM/WFJzKthew5suzHhIH5/TyXRWjtSOWo+v0KwcP08tfMn9+q1RWyknqPyVkZcFMonY4Leaarfa1cLhN5DtdpA9R+a6m2vjlg8JHoSPlC0Y5Gaao1IShUhfp/t4V1ogXElVF6FMXgTtAHypi1QF0E/bhIOCWVKEu0CfME7ChsqWVPmSlKx0hoTEKSYosVAyoORHKBUkxUBJUHFFKG8p7hUCzFOknT3Co41hVmmqzFYprOyRZpo7FWpuVhhSJB2qlQbmqvPIj5MP0VudPJV8GpyHuPF5H+nRZ83LSL8PFsxfiWocwpNMDKXvd/KwGXGeZOUDzPArCdb6DumPwt2J5HoBpvt6LrsSw4FxcdZjTSO7OXxiSfEkrOfZjfWefFc+ceTpY5JIw2YeAC+pAPE/haBwE8PmqjrQ1DMQ3gI1PUrerWAOrpdG07DrA080M0A4dOXNFFikc/Vpj7rBm5xGp5TsB19JSt8JJMu06DbwlbhpgKTICsUfUhKXoRoWgAiFndjL3+LWj01+YWuX6LOpNh7hzdmHUGmB82/JSK/ULa0O8B1Lj5cPUt9EO+uIcR1b+/ZaFvS1J6D3Lj+XosbER/wBUDmfYDX6qUuEVrlm5g1Qu0/qaP7gF3AC4/wCFaE1PA5v9J094XZha8XVmLK+aIQlCmkrSqyCSlCUICyKWYp4TQgY4qnmpfaChwlCACi6KcXhQExTthRZ+3lL+IqqQoORuYUi4cSUDiYVJyC9Pcw2ovuxMIZxMLNegOUlNkdqNf+JtTrDST3sW0CGlGZKkxGY1VjJUlYYosARWpDJDqp2rBTpCeJc7/U4lRyqN9UytgCQBEAchA0VGZ07L8XKozr3FBOrTHNZ78RY46GFzmN43d9q2nSohjXOy56shsnbQbLkLn4yrtdDmUzBcCG9o2MpggkhY1Cc+Ub24Q4kelVqs6bqLtBCxfh+/7ZodDmkgS07iRPyK1K8hQ5i6ZYql0CLCSjFVX141VY4jzcBPMgfNSv0FRpQTspi0Bg8lRbdVG7EEeInyWlY3wdo4QVODT7Kpxa6D0aUadI9Fh34/6pPLujzIn5LqG0FlYnhms8zPsrJx44Koy5Nr4UpQ0nn8pC35WJ8OUnBokQMvzP6fJbK1Y/lRjyfMSzJZlFOrCsfMlmTJkDJZkpUUkAPKUpk0oAdMlKYlAxFQcpEqBQBByC9GcUB6AAvQHIzyguKYgaSRKSAsHaXTXjQq4xqzmtDNKYV62Lo7yhYJFloKK0Qqjc09FbBRYwra6M8gBBokFFdHFU5S/CuzExOgHggtDh4x+hXH3fwdSc4nsZkyZdE85y7rvbioOiyLvEAxZd23yb4x3KqK2D4E2nJiCTJ1JkwBuTyCsX9oFbsHuPefABEgTr0nkgXzhOhTUk+WLa7MK9s5C47Ffhyo9gIyVHy/MSfwujKGh47pbHuV3hrie8DExPBGdhjXajQ8xoVYppPgg4XxI8sw74euG5i3tGGAGw8ZSZk5oJEdOq7LA7qrGWuyHDSRsV0TMMjcz4tHzVmlSA4BKTUnyCWxUuQllU2Vb4gfq0TAjM49Af0KuimBsuevbt1S6rNGrWMDI/rya/3OjyUMs6iSwYt0r9DpvhjEu1DmtkhsaneeHst1Zvw9hP2ei1v4j3neJ4LUhasCksa39mLUuDyy2dEFB8oxCG6eCuM5EEqUp2pQgBkk8JQmBFMpFNCQDQmKlCbKmBAqJUyFEoAG5AejuQXpgV3oDyrFRAcECBJlKEyAI5XcAjUaebikMQZMKzTrt4KNBZOlakcVcp0uaza+I5R3RKCMZe4QGGVFuiS5NX7EAZnjKr3NzCBbNqky5Dvt4WXO3VmvT1dFO5u1lAZ367K1ctWK8VX1MtLSPvPOoaPDieixrlnT8cGpcYWc2dtVwMRE6eY2Kz7g1+GTxM/L9VfdhFSNbj+wBU6tlWA7tVjtNnNIk+IOg34FT9mvA1PjlpgaVS4c0sqZTPHaB4Lew6r3YPBc2cRqU/8AMpnxYc49N/ZamHXuZuYbHVNx2lbbkzcFZEEHxWN9q1Vq3rypxmQnj4NJggE8tUPBMGHaGpADTDzA1dUI1J85Kr4nehlMAkgucIjk2CZ9QtvC8Rp5GDvNzNzDPpmniCr4wUnz4OXk1uPG5Y91P889GhKdQNXpKIxaSvsYhQc6EUsQqlCeKAopVsVa1SpYk08VJ+EtKrnBwDogC2LmU5roDbctQqN24uLcp8UWFFtladwpiootaeSnlTELMlKbKn2QAxUC1RNdIuRYEHIL0VxVZ1XWEwB1AgvKO9VqhTAikmlJAjOoWL2lats8DQpwCVOnZgkEqLBJBRHJSZUA2CZzCNlAUXE7KJMtOvNgJVG7ovdw1+fRFuK/Zt/Dm+XkuZxPHakmJj3WfLkilTObm/Ulintxrc1/wa7uDMbEbgiCOhCPaVwwQNysV/xJOlVoqAaCZDwOTXjXyOik3EaJ1Y93/wBKm48HjQ+i5+5LpnWwfqWPKlu4f55NipLwe9A6bqnUGXZzj4wdVXZcz90z4GUKsD4qxWzqQyRouUqgcNQi2xaJEQs+i0wjHTUkAczoPVWNOSK90YstPInRWbPdY38XoD/5Gu6NOb3GnugX2OFzS1gytO/Nw+g6IpR7Muq1+PHGrt+hHHsWNWr3D3Ww1nWDJPmZ8oXpNta5aFNpAJYxoIIBE5dV598H4Qa9cOI7lOHOPAmZa319gV6a0TIW/SRdOb8nAxXNynLyRtXCO73SOHD0VgVSRyI3H74LPDS1yt0KsGDsdj9CtEo2a4JQfHCE1r51OisO2Ug4JyxUGqyoZndFa080TsUhSKKCyBCjCP2YUsqYFeFEtVkhDfUAQIA5iC6vBhWjVCYgckDA6JnmEXfgpGkCiwoz61cjhKAavRaT6WmiqVAeSdiorOcgPVnspEqpXJHBFhRFJVCXcikjcPaaTHKxTQWBHYkRDsCDeXeXQb/JKvcZGzxOgXJXvxHFRzR+HQnmeKzZ8ygq8nI/UNVKPwsXb7fov7NK4p5pJEn3/Rc1iZc066jhzH79EPGfip9OGt8SVRtcddWBD9Y4Hjpz4LnOdo4+HBkitz6AXWvX5+v78lm3FI7+e4WzSwx9aqxlOTJ6Agbkk9BJ8l6Hb4ZRY40qbGiGta5+Rpe4DMJe8jU+3sp4sLnz0dnS4JZFa6PF6lct2JBHWD6phj1wNqjvOHf7gV7Bf4JbuaGGkxwaA0HKAYGn3mwR5LAuv8ObZ4ljn09YMODgDygieXFaoYWvlOi8GTEr/g87q47cO3qvHhDf9oCpulxlxLjzcST6leht/wALWTrXd/2x/wCy0bP/AA3tm/e7R/i4NH9oB91b7HIytyk+zzuxBkQJ5deULt8C+D6tYh1QdkzT7w75H9LTt4n3XX4dglGj/lU2MPMDvf6jr7rUaFZDSRTuXJQ8O52xYfh7KLAymIaPMk8STxKKx3ekIo1HgoNGq29dF6VBq1PNtugsE6enipVKkGUiQdQhkyArgVMrtM0Fp8Z0PmCrrR1WFj1TKabpiQ4ebS1w/wDL1W3Z1A9jXcx78Vmb95oo0+Z+1nil45X2f9BA5JtXmnMJoCDcS7UKWZBgKYQBOVWuXAcEbOoPMlAFYVGncFGdWbGiLlCbKOSVDsHomIhTc1ClADkqvVbKM5gQH0+qYiqaZB30TFsKddkbHdUnVt90hhoPRJBFwnTAlKKymOaq03olzchlNzv5QT58EPhWypyUVb8FS+updps3Tz4rh8So5XFw56rpi7QcyNfqsbEW6GfIeH/K4eSbnK2eUjlc8rm/Jh3JzjVZlQupEPbwOvhxC0bi3Q6FrndlJhsEuPJo3KhHg6MGkvoeg/A1BhomuBJqODQdyGANMDlJOvgtSwpE161XdpADTqATmdmIkajRsEfRL4ftaVK0ospiGBjXASTq/vkknfUlFu8RGw2XSjUFR6XTYVHHFIrXAmfpxhAtaJaCXwXEk6cAYAHsPRQfeDb9yo07md/T8irYyNE4s1aFw06EgHgP34o5asJoAe58kkwBP4QOAHjqtOyuswg7rVjn4MWbH/si41qI0oQqKQerjKWaVTgna3VABR2mQmIT0BlQhGJVVzkNAZHxy4izdUaJNJzXR0ccjvLvA+Sn8BYk40G06hl2pHmZy+hCv3tuKtGpTP42Ob5xp7wuKwuq4MDgSHB2aNtNiPceiw5/cmpHP1OR4ckckf3+v0PUkgsvCsW7ZgPEaOHVaIcrE7OvjmskVKPTJFRZ1SzJFyZIeU4cguPFN2uqBljMomqguuQNyhC/YdigRazBDcmkFQICQyNWrCg46Ji8KNSqOCaE0ReZCp1Qp1KsgxoVnUKNTXM7j7JDLXZJJR1TpgV6DcojfqqHxNckUg3+YhXaN5rq0+i534nus9am0cHtHuCfmVRqZ1j+/Bg1ktuOvUNiF62mNTrwCxsSupyknQg6eeqhf1O2uMgOkwTyA3PoqnxBfslrWbMC5FWzhYsVNLywVW4EEqthOLdo97NiWOA5yCD8gVm3N71XQ/DmCNpsNw/772wG8Ax34iP5iPYq1RSTcjdOMccG5eevudJ8LYzmtxTP3qXcPg37p9IV2vdLiatU0quemdfZzeRWpQxsVByPEHdWJ2ek0Wqjlgk+GatS4TC55HZUG1+qXbQros3tGvSuefFFsa4Y4nMSSTE8NdAOgWE66mYK1/h6w7Vwe77jdv6iOvL8lox3J0ijLtgrkdRKfOpOahuXSo41hmvRKdSCqrHQiFySJF2QVVrtgqAqFEz5hqpEQTKkFcneXNKjWqUnd3vEg8Mr4ePnHkupewhcZ8fWwJp1eOUsPXIZHs4+iyaqNwv0MmrxLJDnwXsI+J2Uq7WTo/Qn21XcNv2leCdoS6Qdl678J34rWzC77w7ruscVkwTv3WS0Xw/h+vP7nRCsCn7QKiGCd0XL1Wo6ZYLgg1qWbYwokgcUswQAJ1iOJUqVqG7BE7QKPaIGM+nJ8FJz9EJ9VCJhACrVTwEqtVujxBRXF3Lz4Ji0FIZUbXeToIEcUQgjWVMHdAq1QNCCUWFBg8JKuKo5eySYgNpfB8kbAxPNchixLbwTqA41B4Zc6SSy6r5E/qYNdFbL/OmY13iHYMJ3qVBJP8rDqAOp3PkuVrYk57obqT5JJKjDBU2R0uOOxz8m3gWDuA+0VspaIDG7guLgMxHICdOcLo8Rv9S3h+feHsQkkqJvdyznzl7Wdy8Nr+DBrXOsH/hANz5pkkJGqMVRNuIEbOcPNFZiDyPvgAbktJ3228Ckkr4dmqObJHqTLNnme9kkwRLhoNnHlqRoRE69F6DZYmGhsCAAAPIJkl0tPwixTlkVydmxSv2lWA8FMkttkCL6HJFY8cUySdAFaFIhJJSoY0wuH/xRrtbRpAbueTHQN1+YSSWfU/4mQn0ee0HLvPhHEclPcwXQY6gJJLiRdO0c7UNxqS7TOxpWjg6S8noVaakkukd4WdKUkkDEHJiUkkAQFYa9EB9+2JGsdEkkiVDtrE8lXq1Mp19kkkCGubwDQcRus/tSBJJM6eSSSkiLJMvHEbJJJJAf/9k=">
            <a:hlinkClick r:id="rId2"/>
          </p:cNvPr>
          <p:cNvSpPr>
            <a:spLocks noChangeAspect="1" noChangeArrowheads="1"/>
          </p:cNvSpPr>
          <p:nvPr/>
        </p:nvSpPr>
        <p:spPr bwMode="auto">
          <a:xfrm>
            <a:off x="155575" y="-830263"/>
            <a:ext cx="2619375" cy="1743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43" y="427038"/>
            <a:ext cx="3810000" cy="2533650"/>
          </a:xfrm>
          <a:prstGeom prst="rect">
            <a:avLst/>
          </a:prstGeom>
        </p:spPr>
      </p:pic>
      <p:sp>
        <p:nvSpPr>
          <p:cNvPr id="7" name="TextBox 6"/>
          <p:cNvSpPr txBox="1"/>
          <p:nvPr/>
        </p:nvSpPr>
        <p:spPr>
          <a:xfrm>
            <a:off x="324643" y="3136816"/>
            <a:ext cx="10767563" cy="3496342"/>
          </a:xfrm>
          <a:prstGeom prst="rect">
            <a:avLst/>
          </a:prstGeom>
          <a:noFill/>
        </p:spPr>
        <p:txBody>
          <a:bodyPr wrap="none" lIns="0" tIns="0" rIns="0" bIns="0" rtlCol="0">
            <a:spAutoFit/>
          </a:bodyPr>
          <a:lstStyle/>
          <a:p>
            <a:pPr marL="574675" indent="-571500">
              <a:buFontTx/>
              <a:buChar char="-"/>
            </a:pPr>
            <a:r>
              <a:rPr lang="ru-RU" sz="3200" dirty="0">
                <a:solidFill>
                  <a:schemeClr val="accent2">
                    <a:alpha val="99000"/>
                  </a:schemeClr>
                </a:solidFill>
              </a:rPr>
              <a:t>Поддержка БД </a:t>
            </a:r>
            <a:r>
              <a:rPr lang="en-US" sz="3200" dirty="0">
                <a:solidFill>
                  <a:schemeClr val="accent2">
                    <a:alpha val="99000"/>
                  </a:schemeClr>
                </a:solidFill>
              </a:rPr>
              <a:t>Oracle</a:t>
            </a:r>
          </a:p>
          <a:p>
            <a:pPr marL="574675" indent="-571500">
              <a:buFontTx/>
              <a:buChar char="-"/>
            </a:pPr>
            <a:r>
              <a:rPr lang="ru-RU" sz="3200" dirty="0">
                <a:solidFill>
                  <a:schemeClr val="accent2">
                    <a:alpha val="99000"/>
                  </a:schemeClr>
                </a:solidFill>
              </a:rPr>
              <a:t>Быстрые (относительно) дисковые устройства</a:t>
            </a:r>
          </a:p>
          <a:p>
            <a:pPr marL="574675" indent="-571500">
              <a:buFontTx/>
              <a:buChar char="-"/>
            </a:pPr>
            <a:r>
              <a:rPr lang="ru-RU" sz="3200" dirty="0">
                <a:solidFill>
                  <a:schemeClr val="accent2">
                    <a:alpha val="99000"/>
                  </a:schemeClr>
                </a:solidFill>
              </a:rPr>
              <a:t>Сценарии </a:t>
            </a:r>
            <a:r>
              <a:rPr lang="ru-RU" sz="3200" dirty="0" smtClean="0">
                <a:solidFill>
                  <a:schemeClr val="accent2">
                    <a:alpha val="99000"/>
                  </a:schemeClr>
                </a:solidFill>
              </a:rPr>
              <a:t>хостинга</a:t>
            </a:r>
            <a:r>
              <a:rPr lang="en-US" sz="3200" dirty="0" smtClean="0">
                <a:solidFill>
                  <a:schemeClr val="accent2">
                    <a:alpha val="99000"/>
                  </a:schemeClr>
                </a:solidFill>
              </a:rPr>
              <a:t> </a:t>
            </a:r>
            <a:r>
              <a:rPr lang="ru-RU" sz="3200" dirty="0" smtClean="0">
                <a:solidFill>
                  <a:schemeClr val="accent2">
                    <a:alpha val="99000"/>
                  </a:schemeClr>
                </a:solidFill>
              </a:rPr>
              <a:t>дес</a:t>
            </a:r>
            <a:r>
              <a:rPr lang="ru-RU" sz="3200" dirty="0">
                <a:solidFill>
                  <a:schemeClr val="accent2">
                    <a:alpha val="99000"/>
                  </a:schemeClr>
                </a:solidFill>
              </a:rPr>
              <a:t>к</a:t>
            </a:r>
            <a:r>
              <a:rPr lang="ru-RU" sz="3200" dirty="0" smtClean="0">
                <a:solidFill>
                  <a:schemeClr val="accent2">
                    <a:alpha val="99000"/>
                  </a:schemeClr>
                </a:solidFill>
              </a:rPr>
              <a:t>топных </a:t>
            </a:r>
            <a:r>
              <a:rPr lang="en-US" sz="3200" dirty="0">
                <a:solidFill>
                  <a:schemeClr val="accent2">
                    <a:alpha val="99000"/>
                  </a:schemeClr>
                </a:solidFill>
              </a:rPr>
              <a:t>Windows </a:t>
            </a:r>
            <a:r>
              <a:rPr lang="ru-RU" sz="3200" dirty="0" smtClean="0">
                <a:solidFill>
                  <a:schemeClr val="accent2">
                    <a:alpha val="99000"/>
                  </a:schemeClr>
                </a:solidFill>
              </a:rPr>
              <a:t>приложений</a:t>
            </a:r>
          </a:p>
          <a:p>
            <a:pPr marL="574675" indent="-571500">
              <a:buFontTx/>
              <a:buChar char="-"/>
            </a:pPr>
            <a:r>
              <a:rPr lang="ru-RU" sz="3200" dirty="0" smtClean="0">
                <a:solidFill>
                  <a:schemeClr val="accent2">
                    <a:alpha val="99000"/>
                  </a:schemeClr>
                </a:solidFill>
              </a:rPr>
              <a:t>Гибкие и удобные варианты оплаты за облако</a:t>
            </a:r>
            <a:endParaRPr lang="en-US" sz="3200" dirty="0" smtClean="0">
              <a:solidFill>
                <a:schemeClr val="accent2">
                  <a:alpha val="99000"/>
                </a:schemeClr>
              </a:solidFill>
            </a:endParaRPr>
          </a:p>
          <a:p>
            <a:pPr marL="574675" indent="-571500">
              <a:buFontTx/>
              <a:buChar char="-"/>
            </a:pPr>
            <a:r>
              <a:rPr lang="en-US" sz="3200" dirty="0" smtClean="0">
                <a:solidFill>
                  <a:schemeClr val="accent2">
                    <a:alpha val="99000"/>
                  </a:schemeClr>
                </a:solidFill>
              </a:rPr>
              <a:t>VM Depot </a:t>
            </a:r>
            <a:r>
              <a:rPr lang="ru-RU" sz="3200" dirty="0" smtClean="0">
                <a:solidFill>
                  <a:schemeClr val="accent2">
                    <a:alpha val="99000"/>
                  </a:schemeClr>
                </a:solidFill>
              </a:rPr>
              <a:t>с большим выбором образов ( в т.ч. </a:t>
            </a:r>
            <a:r>
              <a:rPr lang="en-US" sz="3200" dirty="0" smtClean="0">
                <a:solidFill>
                  <a:schemeClr val="accent2">
                    <a:alpha val="99000"/>
                  </a:schemeClr>
                </a:solidFill>
              </a:rPr>
              <a:t>Linux</a:t>
            </a:r>
            <a:r>
              <a:rPr lang="ru-RU" sz="3200" dirty="0" smtClean="0">
                <a:solidFill>
                  <a:schemeClr val="accent2">
                    <a:alpha val="99000"/>
                  </a:schemeClr>
                </a:solidFill>
              </a:rPr>
              <a:t> )</a:t>
            </a:r>
          </a:p>
          <a:p>
            <a:pPr marL="3175"/>
            <a:endParaRPr lang="ru-RU" sz="3200" dirty="0">
              <a:solidFill>
                <a:schemeClr val="accent2">
                  <a:alpha val="99000"/>
                </a:schemeClr>
              </a:solidFill>
            </a:endParaRPr>
          </a:p>
          <a:p>
            <a:pPr>
              <a:lnSpc>
                <a:spcPct val="90000"/>
              </a:lnSpc>
              <a:spcBef>
                <a:spcPct val="20000"/>
              </a:spcBef>
              <a:buSzPct val="80000"/>
            </a:pPr>
            <a:endParaRPr lang="ru-RU" sz="32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355572809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293488"/>
            <a:ext cx="11149013" cy="747897"/>
          </a:xfrm>
        </p:spPr>
        <p:txBody>
          <a:bodyPr/>
          <a:lstStyle/>
          <a:p>
            <a:r>
              <a:rPr lang="ru-RU" dirty="0" smtClean="0"/>
              <a:t>Облачная БД </a:t>
            </a:r>
            <a:r>
              <a:rPr lang="en-US" dirty="0" smtClean="0"/>
              <a:t>SQL Azure</a:t>
            </a:r>
            <a:endParaRPr lang="en-US" dirty="0"/>
          </a:p>
        </p:txBody>
      </p:sp>
      <p:sp>
        <p:nvSpPr>
          <p:cNvPr id="3" name="Content Placeholder 2"/>
          <p:cNvSpPr>
            <a:spLocks noGrp="1"/>
          </p:cNvSpPr>
          <p:nvPr>
            <p:ph type="body" sz="quarter" idx="10"/>
          </p:nvPr>
        </p:nvSpPr>
        <p:spPr>
          <a:xfrm>
            <a:off x="247650" y="1747233"/>
            <a:ext cx="11149013" cy="4182683"/>
          </a:xfrm>
        </p:spPr>
        <p:txBody>
          <a:bodyPr/>
          <a:lstStyle/>
          <a:p>
            <a:r>
              <a:rPr lang="ru-RU" sz="3600" dirty="0" smtClean="0">
                <a:solidFill>
                  <a:schemeClr val="accent2">
                    <a:alpha val="99000"/>
                  </a:schemeClr>
                </a:solidFill>
              </a:rPr>
              <a:t>-    База данных как сервис</a:t>
            </a:r>
            <a:endParaRPr lang="en-US" sz="3600" dirty="0" smtClean="0">
              <a:solidFill>
                <a:schemeClr val="accent2">
                  <a:alpha val="99000"/>
                </a:schemeClr>
              </a:solidFill>
            </a:endParaRPr>
          </a:p>
          <a:p>
            <a:pPr marL="574675" indent="-571500">
              <a:buFontTx/>
              <a:buChar char="-"/>
            </a:pPr>
            <a:r>
              <a:rPr lang="ru-RU" sz="3600" dirty="0" smtClean="0">
                <a:solidFill>
                  <a:schemeClr val="accent2">
                    <a:alpha val="99000"/>
                  </a:schemeClr>
                </a:solidFill>
              </a:rPr>
              <a:t>Оплата за </a:t>
            </a:r>
            <a:r>
              <a:rPr lang="en-US" sz="3600" dirty="0" smtClean="0">
                <a:solidFill>
                  <a:schemeClr val="accent2">
                    <a:alpha val="99000"/>
                  </a:schemeClr>
                </a:solidFill>
              </a:rPr>
              <a:t>GB </a:t>
            </a:r>
            <a:r>
              <a:rPr lang="ru-RU" sz="3600" dirty="0" smtClean="0">
                <a:solidFill>
                  <a:schemeClr val="accent2">
                    <a:alpha val="99000"/>
                  </a:schemeClr>
                </a:solidFill>
              </a:rPr>
              <a:t>хранимых данных</a:t>
            </a:r>
            <a:r>
              <a:rPr lang="en-US" sz="3600" dirty="0" smtClean="0">
                <a:solidFill>
                  <a:schemeClr val="accent2">
                    <a:alpha val="99000"/>
                  </a:schemeClr>
                </a:solidFill>
              </a:rPr>
              <a:t> </a:t>
            </a:r>
            <a:endParaRPr lang="en-US" sz="3600" dirty="0">
              <a:solidFill>
                <a:schemeClr val="accent2">
                  <a:alpha val="99000"/>
                </a:schemeClr>
              </a:solidFill>
            </a:endParaRPr>
          </a:p>
          <a:p>
            <a:pPr marL="574675" indent="-571500">
              <a:buFontTx/>
              <a:buChar char="-"/>
            </a:pPr>
            <a:r>
              <a:rPr lang="en-US" sz="3600" dirty="0" smtClean="0">
                <a:solidFill>
                  <a:schemeClr val="accent2">
                    <a:alpha val="99000"/>
                  </a:schemeClr>
                </a:solidFill>
              </a:rPr>
              <a:t>Premium offer </a:t>
            </a:r>
            <a:r>
              <a:rPr lang="ru-RU" sz="3600" dirty="0" smtClean="0">
                <a:solidFill>
                  <a:schemeClr val="accent2">
                    <a:alpha val="99000"/>
                  </a:schemeClr>
                </a:solidFill>
              </a:rPr>
              <a:t>для приложений с высокой </a:t>
            </a:r>
          </a:p>
          <a:p>
            <a:pPr marL="574675" indent="-571500">
              <a:buFontTx/>
              <a:buChar char="-"/>
            </a:pPr>
            <a:r>
              <a:rPr lang="ru-RU" sz="3600" dirty="0" smtClean="0">
                <a:solidFill>
                  <a:schemeClr val="accent2">
                    <a:alpha val="99000"/>
                  </a:schemeClr>
                </a:solidFill>
              </a:rPr>
              <a:t>нагрузкой</a:t>
            </a:r>
          </a:p>
          <a:p>
            <a:pPr marL="574675" indent="-571500">
              <a:buFontTx/>
              <a:buChar char="-"/>
            </a:pPr>
            <a:r>
              <a:rPr lang="en-US" sz="3600" dirty="0" smtClean="0">
                <a:solidFill>
                  <a:schemeClr val="accent2">
                    <a:alpha val="99000"/>
                  </a:schemeClr>
                </a:solidFill>
              </a:rPr>
              <a:t>SLA 99.9% </a:t>
            </a:r>
            <a:r>
              <a:rPr lang="ru-RU" sz="3600" dirty="0" smtClean="0">
                <a:solidFill>
                  <a:schemeClr val="accent2">
                    <a:alpha val="99000"/>
                  </a:schemeClr>
                </a:solidFill>
              </a:rPr>
              <a:t>на доступность</a:t>
            </a:r>
          </a:p>
          <a:p>
            <a:pPr marL="574675" indent="-571500">
              <a:buFontTx/>
              <a:buChar char="-"/>
            </a:pPr>
            <a:r>
              <a:rPr lang="ru-RU" sz="3600" dirty="0" smtClean="0">
                <a:solidFill>
                  <a:schemeClr val="accent2">
                    <a:alpha val="99000"/>
                  </a:schemeClr>
                </a:solidFill>
              </a:rPr>
              <a:t>Автоматическая поддержка двух </a:t>
            </a:r>
            <a:r>
              <a:rPr lang="en-US" sz="3600" dirty="0" smtClean="0">
                <a:solidFill>
                  <a:schemeClr val="accent2">
                    <a:alpha val="99000"/>
                  </a:schemeClr>
                </a:solidFill>
              </a:rPr>
              <a:t>backup </a:t>
            </a:r>
            <a:r>
              <a:rPr lang="ru-RU" sz="3600" dirty="0" smtClean="0">
                <a:solidFill>
                  <a:schemeClr val="accent2">
                    <a:alpha val="99000"/>
                  </a:schemeClr>
                </a:solidFill>
              </a:rPr>
              <a:t>реплик</a:t>
            </a:r>
            <a:endParaRPr lang="en-US" sz="3600" dirty="0" smtClean="0">
              <a:solidFill>
                <a:schemeClr val="accent2">
                  <a:alpha val="99000"/>
                </a:schemeClr>
              </a:solidFill>
            </a:endParaRPr>
          </a:p>
          <a:p>
            <a:pPr marL="574675" indent="-571500">
              <a:buFontTx/>
              <a:buChar char="-"/>
            </a:pPr>
            <a:r>
              <a:rPr lang="ru-RU" sz="3600" dirty="0" smtClean="0">
                <a:solidFill>
                  <a:schemeClr val="accent2">
                    <a:alpha val="99000"/>
                  </a:schemeClr>
                </a:solidFill>
              </a:rPr>
              <a:t>Стоимость от </a:t>
            </a:r>
            <a:r>
              <a:rPr lang="en-US" sz="3600" dirty="0" smtClean="0">
                <a:solidFill>
                  <a:schemeClr val="accent2">
                    <a:alpha val="99000"/>
                  </a:schemeClr>
                </a:solidFill>
              </a:rPr>
              <a:t>$5 </a:t>
            </a:r>
            <a:r>
              <a:rPr lang="ru-RU" sz="3600" dirty="0" smtClean="0">
                <a:solidFill>
                  <a:schemeClr val="accent2">
                    <a:alpha val="99000"/>
                  </a:schemeClr>
                </a:solidFill>
              </a:rPr>
              <a:t>в месяц до </a:t>
            </a:r>
            <a:r>
              <a:rPr lang="en-US" sz="3600" dirty="0" smtClean="0">
                <a:solidFill>
                  <a:schemeClr val="accent2">
                    <a:alpha val="99000"/>
                  </a:schemeClr>
                </a:solidFill>
              </a:rPr>
              <a:t>$30 </a:t>
            </a:r>
            <a:r>
              <a:rPr lang="ru-RU" sz="3600" dirty="0" smtClean="0">
                <a:solidFill>
                  <a:schemeClr val="accent2">
                    <a:alpha val="99000"/>
                  </a:schemeClr>
                </a:solidFill>
              </a:rPr>
              <a:t>в день (для </a:t>
            </a:r>
            <a:r>
              <a:rPr lang="en-US" sz="3600" dirty="0" smtClean="0">
                <a:solidFill>
                  <a:schemeClr val="accent2">
                    <a:alpha val="99000"/>
                  </a:schemeClr>
                </a:solidFill>
              </a:rPr>
              <a:t>premium)</a:t>
            </a:r>
            <a:endParaRPr lang="ru-RU" sz="3600" dirty="0" smtClean="0">
              <a:solidFill>
                <a:schemeClr val="accent2">
                  <a:alpha val="99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9738" y="714375"/>
            <a:ext cx="2238375" cy="3810000"/>
          </a:xfrm>
          <a:prstGeom prst="rect">
            <a:avLst/>
          </a:prstGeom>
        </p:spPr>
      </p:pic>
    </p:spTree>
    <p:extLst>
      <p:ext uri="{BB962C8B-B14F-4D97-AF65-F5344CB8AC3E}">
        <p14:creationId xmlns:p14="http://schemas.microsoft.com/office/powerpoint/2010/main" val="64721444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153" y="228705"/>
            <a:ext cx="2775274" cy="95975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1205" y="228705"/>
            <a:ext cx="2775274" cy="95975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78257" y="228705"/>
            <a:ext cx="2775274" cy="959750"/>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35309" y="228705"/>
            <a:ext cx="2775274" cy="959750"/>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4153" y="1520846"/>
            <a:ext cx="2775274" cy="959750"/>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21205" y="1520846"/>
            <a:ext cx="2775274" cy="959750"/>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78257" y="1520846"/>
            <a:ext cx="2775274" cy="959750"/>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35309" y="1520846"/>
            <a:ext cx="2775274" cy="959750"/>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4153" y="2812988"/>
            <a:ext cx="2775274" cy="959750"/>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21205" y="2812988"/>
            <a:ext cx="2775274" cy="95975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78257" y="2812988"/>
            <a:ext cx="2775274" cy="95975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935309" y="2812988"/>
            <a:ext cx="2775274" cy="959750"/>
          </a:xfrm>
          <a:prstGeom prst="rect">
            <a:avLst/>
          </a:prstGeom>
        </p:spPr>
      </p:pic>
      <p:pic>
        <p:nvPicPr>
          <p:cNvPr id="25" name="Picture 2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64153" y="4105131"/>
            <a:ext cx="2775277" cy="959750"/>
          </a:xfrm>
          <a:prstGeom prst="rect">
            <a:avLst/>
          </a:prstGeom>
        </p:spPr>
      </p:pic>
      <p:pic>
        <p:nvPicPr>
          <p:cNvPr id="26" name="Picture 2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221204" y="4105131"/>
            <a:ext cx="2775277" cy="959750"/>
          </a:xfrm>
          <a:prstGeom prst="rect">
            <a:avLst/>
          </a:prstGeom>
        </p:spPr>
      </p:pic>
      <p:pic>
        <p:nvPicPr>
          <p:cNvPr id="27" name="Picture 2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78256" y="4105131"/>
            <a:ext cx="2775277" cy="959750"/>
          </a:xfrm>
          <a:prstGeom prst="rect">
            <a:avLst/>
          </a:prstGeom>
        </p:spPr>
      </p:pic>
      <p:pic>
        <p:nvPicPr>
          <p:cNvPr id="28" name="Picture 2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935308" y="4105131"/>
            <a:ext cx="2775277" cy="959750"/>
          </a:xfrm>
          <a:prstGeom prst="rect">
            <a:avLst/>
          </a:prstGeom>
        </p:spPr>
      </p:pic>
      <p:pic>
        <p:nvPicPr>
          <p:cNvPr id="29" name="Picture 2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64153" y="5397271"/>
            <a:ext cx="2775277" cy="959750"/>
          </a:xfrm>
          <a:prstGeom prst="rect">
            <a:avLst/>
          </a:prstGeom>
        </p:spPr>
      </p:pic>
      <p:pic>
        <p:nvPicPr>
          <p:cNvPr id="30" name="Picture 2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221204" y="5397271"/>
            <a:ext cx="2775277" cy="959750"/>
          </a:xfrm>
          <a:prstGeom prst="rect">
            <a:avLst/>
          </a:prstGeom>
        </p:spPr>
      </p:pic>
      <p:pic>
        <p:nvPicPr>
          <p:cNvPr id="31" name="Picture 3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078256" y="5397271"/>
            <a:ext cx="2775277" cy="959750"/>
          </a:xfrm>
          <a:prstGeom prst="rect">
            <a:avLst/>
          </a:prstGeom>
        </p:spPr>
      </p:pic>
      <p:pic>
        <p:nvPicPr>
          <p:cNvPr id="32" name="Picture 3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935308" y="5397271"/>
            <a:ext cx="2775277" cy="959750"/>
          </a:xfrm>
          <a:prstGeom prst="rect">
            <a:avLst/>
          </a:prstGeom>
        </p:spPr>
      </p:pic>
    </p:spTree>
    <p:extLst>
      <p:ext uri="{BB962C8B-B14F-4D97-AF65-F5344CB8AC3E}">
        <p14:creationId xmlns:p14="http://schemas.microsoft.com/office/powerpoint/2010/main" val="311714165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5"/>
          <p:cNvSpPr txBox="1">
            <a:spLocks/>
          </p:cNvSpPr>
          <p:nvPr/>
        </p:nvSpPr>
        <p:spPr>
          <a:xfrm>
            <a:off x="1007774" y="816518"/>
            <a:ext cx="11181051" cy="915037"/>
          </a:xfrm>
          <a:prstGeom prst="rect">
            <a:avLst/>
          </a:prstGeom>
          <a:noFill/>
        </p:spPr>
        <p:txBody>
          <a:bodyPr vert="horz" wrap="square" lIns="143392" tIns="89620" rIns="143392" bIns="89620" rtlCol="0" anchor="t" anchorCtr="0">
            <a:spAutoFit/>
          </a:bodyPr>
          <a:lstStyle>
            <a:lvl1pPr algn="l" defTabSz="914363" rtl="0" eaLnBrk="1" latinLnBrk="0" hangingPunct="1">
              <a:lnSpc>
                <a:spcPct val="90000"/>
              </a:lnSpc>
              <a:spcBef>
                <a:spcPct val="0"/>
              </a:spcBef>
              <a:buNone/>
              <a:defRPr lang="en-US" sz="5300" b="0" kern="1200" cap="none" spc="-99" baseline="0">
                <a:ln w="3175">
                  <a:noFill/>
                </a:ln>
                <a:solidFill>
                  <a:srgbClr val="0054A6"/>
                </a:solidFill>
                <a:effectLst/>
                <a:latin typeface="Segoe UI Light" pitchFamily="34" charset="0"/>
                <a:ea typeface="+mn-ea"/>
                <a:cs typeface="Arial" charset="0"/>
              </a:defRPr>
            </a:lvl1pPr>
          </a:lstStyle>
          <a:p>
            <a:r>
              <a:rPr lang="ru-RU" dirty="0" smtClean="0">
                <a:solidFill>
                  <a:schemeClr val="bg1"/>
                </a:solidFill>
              </a:rPr>
              <a:t>Безопасность в </a:t>
            </a:r>
            <a:r>
              <a:rPr lang="en-US" dirty="0" smtClean="0">
                <a:solidFill>
                  <a:schemeClr val="bg1"/>
                </a:solidFill>
              </a:rPr>
              <a:t>Windows Azure</a:t>
            </a:r>
            <a:endParaRPr lang="ru-RU" dirty="0">
              <a:solidFill>
                <a:schemeClr val="bg1"/>
              </a:solidFill>
            </a:endParaRPr>
          </a:p>
        </p:txBody>
      </p:sp>
      <p:sp>
        <p:nvSpPr>
          <p:cNvPr id="19" name="Content Placeholder 2"/>
          <p:cNvSpPr>
            <a:spLocks noGrp="1"/>
          </p:cNvSpPr>
          <p:nvPr>
            <p:ph type="body" sz="quarter" idx="4294967295"/>
          </p:nvPr>
        </p:nvSpPr>
        <p:spPr>
          <a:xfrm>
            <a:off x="519112" y="1724394"/>
            <a:ext cx="11149013" cy="4653582"/>
          </a:xfrm>
          <a:prstGeom prst="rect">
            <a:avLst/>
          </a:prstGeom>
        </p:spPr>
        <p:txBody>
          <a:bodyPr/>
          <a:lstStyle/>
          <a:p>
            <a:pPr marL="3175" indent="0">
              <a:buNone/>
            </a:pPr>
            <a:r>
              <a:rPr lang="ru-RU" sz="3600" dirty="0" smtClean="0">
                <a:solidFill>
                  <a:schemeClr val="bg1">
                    <a:alpha val="99000"/>
                  </a:schemeClr>
                </a:solidFill>
                <a:latin typeface="Segoe UI Light" panose="020B0502040204020203" pitchFamily="34" charset="0"/>
                <a:cs typeface="Segoe UI Light" panose="020B0502040204020203" pitchFamily="34" charset="0"/>
              </a:rPr>
              <a:t>На уровне данных</a:t>
            </a:r>
            <a:r>
              <a:rPr lang="en-US" sz="3600" dirty="0" smtClean="0">
                <a:solidFill>
                  <a:schemeClr val="bg1">
                    <a:alpha val="99000"/>
                  </a:schemeClr>
                </a:solidFill>
                <a:latin typeface="Segoe UI Light" panose="020B0502040204020203" pitchFamily="34" charset="0"/>
                <a:cs typeface="Segoe UI Light" panose="020B0502040204020203" pitchFamily="34" charset="0"/>
              </a:rPr>
              <a:t>:</a:t>
            </a:r>
          </a:p>
          <a:p>
            <a:pPr marL="574675" indent="-571500"/>
            <a:r>
              <a:rPr lang="ru-RU" sz="3600" dirty="0" smtClean="0">
                <a:solidFill>
                  <a:schemeClr val="bg1">
                    <a:alpha val="99000"/>
                  </a:schemeClr>
                </a:solidFill>
                <a:latin typeface="Segoe UI Light" panose="020B0502040204020203" pitchFamily="34" charset="0"/>
                <a:cs typeface="Segoe UI Light" panose="020B0502040204020203" pitchFamily="34" charset="0"/>
              </a:rPr>
              <a:t>Ключи контроля для доступа к данным</a:t>
            </a:r>
          </a:p>
          <a:p>
            <a:pPr marL="574675" indent="-571500"/>
            <a:r>
              <a:rPr lang="ru-RU" sz="3600" dirty="0" smtClean="0">
                <a:solidFill>
                  <a:schemeClr val="bg1">
                    <a:alpha val="99000"/>
                  </a:schemeClr>
                </a:solidFill>
                <a:latin typeface="Segoe UI Light" panose="020B0502040204020203" pitchFamily="34" charset="0"/>
                <a:cs typeface="Segoe UI Light" panose="020B0502040204020203" pitchFamily="34" charset="0"/>
              </a:rPr>
              <a:t>Защита трафика с помошью </a:t>
            </a:r>
            <a:r>
              <a:rPr lang="en-US" sz="3600" dirty="0" smtClean="0">
                <a:solidFill>
                  <a:schemeClr val="bg1">
                    <a:alpha val="99000"/>
                  </a:schemeClr>
                </a:solidFill>
                <a:latin typeface="Segoe UI Light" panose="020B0502040204020203" pitchFamily="34" charset="0"/>
                <a:cs typeface="Segoe UI Light" panose="020B0502040204020203" pitchFamily="34" charset="0"/>
              </a:rPr>
              <a:t>SSL</a:t>
            </a:r>
          </a:p>
          <a:p>
            <a:pPr marL="3175" indent="0">
              <a:buNone/>
            </a:pPr>
            <a:r>
              <a:rPr lang="ru-RU" sz="3600" dirty="0" smtClean="0">
                <a:solidFill>
                  <a:schemeClr val="bg1">
                    <a:alpha val="99000"/>
                  </a:schemeClr>
                </a:solidFill>
                <a:latin typeface="Segoe UI Light" panose="020B0502040204020203" pitchFamily="34" charset="0"/>
                <a:cs typeface="Segoe UI Light" panose="020B0502040204020203" pitchFamily="34" charset="0"/>
              </a:rPr>
              <a:t>На уровне приложений</a:t>
            </a:r>
            <a:r>
              <a:rPr lang="ru-RU" sz="3600" dirty="0">
                <a:solidFill>
                  <a:schemeClr val="bg1">
                    <a:alpha val="99000"/>
                  </a:schemeClr>
                </a:solidFill>
                <a:latin typeface="Segoe UI Light" panose="020B0502040204020203" pitchFamily="34" charset="0"/>
                <a:cs typeface="Segoe UI Light" panose="020B0502040204020203" pitchFamily="34" charset="0"/>
              </a:rPr>
              <a:t> </a:t>
            </a:r>
            <a:r>
              <a:rPr lang="ru-RU" sz="3600" dirty="0" smtClean="0">
                <a:solidFill>
                  <a:schemeClr val="bg1">
                    <a:alpha val="99000"/>
                  </a:schemeClr>
                </a:solidFill>
                <a:latin typeface="Segoe UI Light" panose="020B0502040204020203" pitchFamily="34" charset="0"/>
                <a:cs typeface="Segoe UI Light" panose="020B0502040204020203" pitchFamily="34" charset="0"/>
              </a:rPr>
              <a:t>( </a:t>
            </a:r>
            <a:r>
              <a:rPr lang="en-US" sz="3600" dirty="0" smtClean="0">
                <a:solidFill>
                  <a:schemeClr val="bg1">
                    <a:alpha val="99000"/>
                  </a:schemeClr>
                </a:solidFill>
                <a:latin typeface="Segoe UI Light" panose="020B0502040204020203" pitchFamily="34" charset="0"/>
                <a:cs typeface="Segoe UI Light" panose="020B0502040204020203" pitchFamily="34" charset="0"/>
              </a:rPr>
              <a:t>PaaS ):</a:t>
            </a:r>
          </a:p>
          <a:p>
            <a:pPr marL="574675" indent="-571500"/>
            <a:r>
              <a:rPr lang="ru-RU" sz="3600" dirty="0" smtClean="0">
                <a:solidFill>
                  <a:schemeClr val="bg1">
                    <a:alpha val="99000"/>
                  </a:schemeClr>
                </a:solidFill>
                <a:latin typeface="Segoe UI Light" panose="020B0502040204020203" pitchFamily="34" charset="0"/>
                <a:cs typeface="Segoe UI Light" panose="020B0502040204020203" pitchFamily="34" charset="0"/>
              </a:rPr>
              <a:t>Контролируются права выполняемого кода</a:t>
            </a:r>
          </a:p>
          <a:p>
            <a:pPr marL="574675" indent="-571500"/>
            <a:r>
              <a:rPr lang="ru-RU" sz="3600" dirty="0" smtClean="0">
                <a:solidFill>
                  <a:schemeClr val="bg1">
                    <a:alpha val="99000"/>
                  </a:schemeClr>
                </a:solidFill>
                <a:latin typeface="Segoe UI Light" panose="020B0502040204020203" pitchFamily="34" charset="0"/>
                <a:cs typeface="Segoe UI Light" panose="020B0502040204020203" pitchFamily="34" charset="0"/>
              </a:rPr>
              <a:t>Учетная запись в </a:t>
            </a:r>
            <a:r>
              <a:rPr lang="en-US" sz="3600" dirty="0" smtClean="0">
                <a:solidFill>
                  <a:schemeClr val="bg1">
                    <a:alpha val="99000"/>
                  </a:schemeClr>
                </a:solidFill>
                <a:latin typeface="Segoe UI Light" panose="020B0502040204020203" pitchFamily="34" charset="0"/>
                <a:cs typeface="Segoe UI Light" panose="020B0502040204020203" pitchFamily="34" charset="0"/>
              </a:rPr>
              <a:t>Windows </a:t>
            </a:r>
            <a:r>
              <a:rPr lang="ru-RU" sz="3600" dirty="0" smtClean="0">
                <a:solidFill>
                  <a:schemeClr val="bg1">
                    <a:alpha val="99000"/>
                  </a:schemeClr>
                </a:solidFill>
                <a:latin typeface="Segoe UI Light" panose="020B0502040204020203" pitchFamily="34" charset="0"/>
                <a:cs typeface="Segoe UI Light" panose="020B0502040204020203" pitchFamily="34" charset="0"/>
              </a:rPr>
              <a:t>с соответствующими привилегиями</a:t>
            </a:r>
            <a:endParaRPr lang="en-US" sz="3600" dirty="0" smtClean="0">
              <a:solidFill>
                <a:schemeClr val="bg1">
                  <a:alpha val="99000"/>
                </a:schemeClr>
              </a:solidFill>
              <a:latin typeface="Segoe UI Light" panose="020B0502040204020203" pitchFamily="34" charset="0"/>
              <a:cs typeface="Segoe UI Light" panose="020B0502040204020203" pitchFamily="34" charset="0"/>
            </a:endParaRPr>
          </a:p>
          <a:p>
            <a:pPr marL="574675" indent="-571500">
              <a:buFontTx/>
              <a:buChar char="-"/>
            </a:pPr>
            <a:endParaRPr lang="en-US" sz="3600" dirty="0" smtClean="0">
              <a:solidFill>
                <a:schemeClr val="bg1">
                  <a:alpha val="99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9435069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5"/>
          <p:cNvSpPr txBox="1">
            <a:spLocks/>
          </p:cNvSpPr>
          <p:nvPr/>
        </p:nvSpPr>
        <p:spPr>
          <a:xfrm>
            <a:off x="1007774" y="816518"/>
            <a:ext cx="11181051" cy="915037"/>
          </a:xfrm>
          <a:prstGeom prst="rect">
            <a:avLst/>
          </a:prstGeom>
          <a:noFill/>
        </p:spPr>
        <p:txBody>
          <a:bodyPr vert="horz" wrap="square" lIns="143392" tIns="89620" rIns="143392" bIns="89620" rtlCol="0" anchor="t" anchorCtr="0">
            <a:spAutoFit/>
          </a:bodyPr>
          <a:lstStyle>
            <a:lvl1pPr algn="l" defTabSz="914363" rtl="0" eaLnBrk="1" latinLnBrk="0" hangingPunct="1">
              <a:lnSpc>
                <a:spcPct val="90000"/>
              </a:lnSpc>
              <a:spcBef>
                <a:spcPct val="0"/>
              </a:spcBef>
              <a:buNone/>
              <a:defRPr lang="en-US" sz="5300" b="0" kern="1200" cap="none" spc="-99" baseline="0">
                <a:ln w="3175">
                  <a:noFill/>
                </a:ln>
                <a:solidFill>
                  <a:srgbClr val="0054A6"/>
                </a:solidFill>
                <a:effectLst/>
                <a:latin typeface="Segoe UI Light" pitchFamily="34" charset="0"/>
                <a:ea typeface="+mn-ea"/>
                <a:cs typeface="Arial" charset="0"/>
              </a:defRPr>
            </a:lvl1pPr>
          </a:lstStyle>
          <a:p>
            <a:r>
              <a:rPr lang="ru-RU" dirty="0" smtClean="0">
                <a:solidFill>
                  <a:schemeClr val="bg1"/>
                </a:solidFill>
              </a:rPr>
              <a:t>Безопасность в </a:t>
            </a:r>
            <a:r>
              <a:rPr lang="en-US" dirty="0" smtClean="0">
                <a:solidFill>
                  <a:schemeClr val="bg1"/>
                </a:solidFill>
              </a:rPr>
              <a:t>Windows Azure</a:t>
            </a:r>
            <a:endParaRPr lang="ru-RU" dirty="0">
              <a:solidFill>
                <a:schemeClr val="bg1"/>
              </a:solidFill>
            </a:endParaRPr>
          </a:p>
        </p:txBody>
      </p:sp>
      <p:sp>
        <p:nvSpPr>
          <p:cNvPr id="19" name="Content Placeholder 2"/>
          <p:cNvSpPr>
            <a:spLocks noGrp="1"/>
          </p:cNvSpPr>
          <p:nvPr>
            <p:ph type="body" sz="quarter" idx="4294967295"/>
          </p:nvPr>
        </p:nvSpPr>
        <p:spPr>
          <a:xfrm>
            <a:off x="519112" y="1724394"/>
            <a:ext cx="11149013" cy="4044184"/>
          </a:xfrm>
          <a:prstGeom prst="rect">
            <a:avLst/>
          </a:prstGeom>
        </p:spPr>
        <p:txBody>
          <a:bodyPr/>
          <a:lstStyle/>
          <a:p>
            <a:pPr marL="3175" indent="0">
              <a:buNone/>
            </a:pPr>
            <a:r>
              <a:rPr lang="ru-RU" sz="3600" dirty="0" smtClean="0">
                <a:solidFill>
                  <a:schemeClr val="bg1">
                    <a:alpha val="99000"/>
                  </a:schemeClr>
                </a:solidFill>
                <a:latin typeface="Segoe UI Light" panose="020B0502040204020203" pitchFamily="34" charset="0"/>
                <a:cs typeface="Segoe UI Light" panose="020B0502040204020203" pitchFamily="34" charset="0"/>
              </a:rPr>
              <a:t>На уровне хоста</a:t>
            </a:r>
            <a:r>
              <a:rPr lang="en-US" sz="3600" dirty="0" smtClean="0">
                <a:solidFill>
                  <a:schemeClr val="bg1">
                    <a:alpha val="99000"/>
                  </a:schemeClr>
                </a:solidFill>
                <a:latin typeface="Segoe UI Light" panose="020B0502040204020203" pitchFamily="34" charset="0"/>
                <a:cs typeface="Segoe UI Light" panose="020B0502040204020203" pitchFamily="34" charset="0"/>
              </a:rPr>
              <a:t>:</a:t>
            </a:r>
          </a:p>
          <a:p>
            <a:pPr marL="574675" indent="-571500"/>
            <a:r>
              <a:rPr lang="ru-RU" sz="3600" dirty="0" smtClean="0">
                <a:solidFill>
                  <a:schemeClr val="bg1">
                    <a:alpha val="99000"/>
                  </a:schemeClr>
                </a:solidFill>
                <a:latin typeface="Segoe UI Light" panose="020B0502040204020203" pitchFamily="34" charset="0"/>
                <a:cs typeface="Segoe UI Light" panose="020B0502040204020203" pitchFamily="34" charset="0"/>
              </a:rPr>
              <a:t>Защищенный образ </a:t>
            </a:r>
            <a:r>
              <a:rPr lang="en-US" sz="3600" dirty="0" smtClean="0">
                <a:solidFill>
                  <a:schemeClr val="bg1">
                    <a:alpha val="99000"/>
                  </a:schemeClr>
                </a:solidFill>
                <a:latin typeface="Segoe UI Light" panose="020B0502040204020203" pitchFamily="34" charset="0"/>
                <a:cs typeface="Segoe UI Light" panose="020B0502040204020203" pitchFamily="34" charset="0"/>
              </a:rPr>
              <a:t>Windows Server 2008</a:t>
            </a:r>
          </a:p>
          <a:p>
            <a:pPr marL="574675" indent="-571500"/>
            <a:r>
              <a:rPr lang="ru-RU" sz="3600" dirty="0" smtClean="0">
                <a:solidFill>
                  <a:schemeClr val="bg1">
                    <a:alpha val="99000"/>
                  </a:schemeClr>
                </a:solidFill>
                <a:latin typeface="Segoe UI Light" panose="020B0502040204020203" pitchFamily="34" charset="0"/>
                <a:cs typeface="Segoe UI Light" panose="020B0502040204020203" pitchFamily="34" charset="0"/>
              </a:rPr>
              <a:t>Границы хоста ограничены внешним гипервизором</a:t>
            </a:r>
          </a:p>
          <a:p>
            <a:pPr marL="3175" indent="0">
              <a:buNone/>
            </a:pPr>
            <a:r>
              <a:rPr lang="ru-RU" sz="3600" dirty="0" smtClean="0">
                <a:solidFill>
                  <a:schemeClr val="bg1">
                    <a:alpha val="99000"/>
                  </a:schemeClr>
                </a:solidFill>
                <a:latin typeface="Segoe UI Light" panose="020B0502040204020203" pitchFamily="34" charset="0"/>
                <a:cs typeface="Segoe UI Light" panose="020B0502040204020203" pitchFamily="34" charset="0"/>
              </a:rPr>
              <a:t>На уровне сети</a:t>
            </a:r>
            <a:r>
              <a:rPr lang="en-US" sz="3600" dirty="0" smtClean="0">
                <a:solidFill>
                  <a:schemeClr val="bg1">
                    <a:alpha val="99000"/>
                  </a:schemeClr>
                </a:solidFill>
                <a:latin typeface="Segoe UI Light" panose="020B0502040204020203" pitchFamily="34" charset="0"/>
                <a:cs typeface="Segoe UI Light" panose="020B0502040204020203" pitchFamily="34" charset="0"/>
              </a:rPr>
              <a:t>:</a:t>
            </a:r>
          </a:p>
          <a:p>
            <a:pPr marL="574675" indent="-571500"/>
            <a:r>
              <a:rPr lang="ru-RU" sz="3600" dirty="0" smtClean="0">
                <a:solidFill>
                  <a:schemeClr val="bg1">
                    <a:alpha val="99000"/>
                  </a:schemeClr>
                </a:solidFill>
                <a:latin typeface="Segoe UI Light" panose="020B0502040204020203" pitchFamily="34" charset="0"/>
                <a:cs typeface="Segoe UI Light" panose="020B0502040204020203" pitchFamily="34" charset="0"/>
              </a:rPr>
              <a:t>Файрволл хоста ограничивает доступ к виртуальным машинам</a:t>
            </a:r>
          </a:p>
          <a:p>
            <a:pPr marL="574675" indent="-571500">
              <a:buFontTx/>
              <a:buChar char="-"/>
            </a:pPr>
            <a:endParaRPr lang="en-US" sz="3600" dirty="0" smtClean="0">
              <a:solidFill>
                <a:schemeClr val="bg1">
                  <a:alpha val="99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1571173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5"/>
          <p:cNvSpPr txBox="1">
            <a:spLocks/>
          </p:cNvSpPr>
          <p:nvPr/>
        </p:nvSpPr>
        <p:spPr>
          <a:xfrm>
            <a:off x="1007774" y="816518"/>
            <a:ext cx="11181051" cy="915037"/>
          </a:xfrm>
          <a:prstGeom prst="rect">
            <a:avLst/>
          </a:prstGeom>
          <a:noFill/>
        </p:spPr>
        <p:txBody>
          <a:bodyPr vert="horz" wrap="square" lIns="143392" tIns="89620" rIns="143392" bIns="89620" rtlCol="0" anchor="t" anchorCtr="0">
            <a:spAutoFit/>
          </a:bodyPr>
          <a:lstStyle>
            <a:lvl1pPr algn="l" defTabSz="914363" rtl="0" eaLnBrk="1" latinLnBrk="0" hangingPunct="1">
              <a:lnSpc>
                <a:spcPct val="90000"/>
              </a:lnSpc>
              <a:spcBef>
                <a:spcPct val="0"/>
              </a:spcBef>
              <a:buNone/>
              <a:defRPr lang="en-US" sz="5300" b="0" kern="1200" cap="none" spc="-99" baseline="0">
                <a:ln w="3175">
                  <a:noFill/>
                </a:ln>
                <a:solidFill>
                  <a:srgbClr val="0054A6"/>
                </a:solidFill>
                <a:effectLst/>
                <a:latin typeface="Segoe UI Light" pitchFamily="34" charset="0"/>
                <a:ea typeface="+mn-ea"/>
                <a:cs typeface="Arial" charset="0"/>
              </a:defRPr>
            </a:lvl1pPr>
          </a:lstStyle>
          <a:p>
            <a:r>
              <a:rPr lang="ru-RU" dirty="0" smtClean="0">
                <a:solidFill>
                  <a:schemeClr val="bg1"/>
                </a:solidFill>
              </a:rPr>
              <a:t>Безопасность в </a:t>
            </a:r>
            <a:r>
              <a:rPr lang="en-US" dirty="0" smtClean="0">
                <a:solidFill>
                  <a:schemeClr val="bg1"/>
                </a:solidFill>
              </a:rPr>
              <a:t>Windows Azure</a:t>
            </a:r>
            <a:endParaRPr lang="ru-RU" dirty="0">
              <a:solidFill>
                <a:schemeClr val="bg1"/>
              </a:solidFill>
            </a:endParaRPr>
          </a:p>
        </p:txBody>
      </p:sp>
      <p:sp>
        <p:nvSpPr>
          <p:cNvPr id="19" name="Content Placeholder 2"/>
          <p:cNvSpPr>
            <a:spLocks noGrp="1"/>
          </p:cNvSpPr>
          <p:nvPr>
            <p:ph type="body" sz="quarter" idx="4294967295"/>
          </p:nvPr>
        </p:nvSpPr>
        <p:spPr>
          <a:xfrm>
            <a:off x="519112" y="1724394"/>
            <a:ext cx="11149013" cy="5152180"/>
          </a:xfrm>
          <a:prstGeom prst="rect">
            <a:avLst/>
          </a:prstGeom>
        </p:spPr>
        <p:txBody>
          <a:bodyPr/>
          <a:lstStyle/>
          <a:p>
            <a:pPr marL="3175" indent="0">
              <a:buNone/>
            </a:pPr>
            <a:r>
              <a:rPr lang="ru-RU" sz="3600" dirty="0" smtClean="0">
                <a:solidFill>
                  <a:schemeClr val="bg1">
                    <a:alpha val="99000"/>
                  </a:schemeClr>
                </a:solidFill>
                <a:latin typeface="Segoe UI Light" panose="020B0502040204020203" pitchFamily="34" charset="0"/>
                <a:cs typeface="Segoe UI Light" panose="020B0502040204020203" pitchFamily="34" charset="0"/>
              </a:rPr>
              <a:t>Физический</a:t>
            </a:r>
            <a:r>
              <a:rPr lang="en-US" sz="3600" dirty="0" smtClean="0">
                <a:solidFill>
                  <a:schemeClr val="bg1">
                    <a:alpha val="99000"/>
                  </a:schemeClr>
                </a:solidFill>
                <a:latin typeface="Segoe UI Light" panose="020B0502040204020203" pitchFamily="34" charset="0"/>
                <a:cs typeface="Segoe UI Light" panose="020B0502040204020203" pitchFamily="34" charset="0"/>
              </a:rPr>
              <a:t>:</a:t>
            </a:r>
          </a:p>
          <a:p>
            <a:pPr marL="574675" indent="-571500"/>
            <a:r>
              <a:rPr lang="ru-RU" sz="3600" dirty="0" smtClean="0">
                <a:solidFill>
                  <a:schemeClr val="bg1">
                    <a:alpha val="99000"/>
                  </a:schemeClr>
                </a:solidFill>
                <a:latin typeface="Segoe UI Light" panose="020B0502040204020203" pitchFamily="34" charset="0"/>
                <a:cs typeface="Segoe UI Light" panose="020B0502040204020203" pitchFamily="34" charset="0"/>
              </a:rPr>
              <a:t>Физическая безопасность мирового уровня</a:t>
            </a:r>
          </a:p>
          <a:p>
            <a:pPr marL="574675" indent="-571500"/>
            <a:r>
              <a:rPr lang="ru-RU" sz="3600" dirty="0" smtClean="0">
                <a:solidFill>
                  <a:schemeClr val="bg1">
                    <a:alpha val="99000"/>
                  </a:schemeClr>
                </a:solidFill>
                <a:latin typeface="Segoe UI Light" panose="020B0502040204020203" pitchFamily="34" charset="0"/>
                <a:cs typeface="Segoe UI Light" panose="020B0502040204020203" pitchFamily="34" charset="0"/>
              </a:rPr>
              <a:t>Сертификации </a:t>
            </a:r>
            <a:r>
              <a:rPr lang="en-US" sz="3600" dirty="0" smtClean="0">
                <a:solidFill>
                  <a:schemeClr val="bg1">
                    <a:alpha val="99000"/>
                  </a:schemeClr>
                </a:solidFill>
                <a:latin typeface="Segoe UI Light" panose="020B0502040204020203" pitchFamily="34" charset="0"/>
                <a:cs typeface="Segoe UI Light" panose="020B0502040204020203" pitchFamily="34" charset="0"/>
              </a:rPr>
              <a:t>ISO 27001</a:t>
            </a:r>
            <a:r>
              <a:rPr lang="ru-RU" sz="3600" dirty="0">
                <a:solidFill>
                  <a:schemeClr val="bg1">
                    <a:alpha val="99000"/>
                  </a:schemeClr>
                </a:solidFill>
                <a:latin typeface="Segoe UI Light" panose="020B0502040204020203" pitchFamily="34" charset="0"/>
                <a:cs typeface="Segoe UI Light" panose="020B0502040204020203" pitchFamily="34" charset="0"/>
              </a:rPr>
              <a:t> </a:t>
            </a:r>
            <a:r>
              <a:rPr lang="ru-RU" sz="3600" dirty="0" smtClean="0">
                <a:solidFill>
                  <a:schemeClr val="bg1">
                    <a:alpha val="99000"/>
                  </a:schemeClr>
                </a:solidFill>
                <a:latin typeface="Segoe UI Light" panose="020B0502040204020203" pitchFamily="34" charset="0"/>
                <a:cs typeface="Segoe UI Light" panose="020B0502040204020203" pitchFamily="34" charset="0"/>
              </a:rPr>
              <a:t>и </a:t>
            </a:r>
            <a:r>
              <a:rPr lang="en-US" sz="3600" dirty="0" smtClean="0">
                <a:solidFill>
                  <a:schemeClr val="bg1">
                    <a:alpha val="99000"/>
                  </a:schemeClr>
                </a:solidFill>
                <a:latin typeface="Segoe UI Light" panose="020B0502040204020203" pitchFamily="34" charset="0"/>
                <a:cs typeface="Segoe UI Light" panose="020B0502040204020203" pitchFamily="34" charset="0"/>
              </a:rPr>
              <a:t>SAS 70 </a:t>
            </a:r>
            <a:r>
              <a:rPr lang="ru-RU" sz="3600" dirty="0" smtClean="0">
                <a:solidFill>
                  <a:schemeClr val="bg1">
                    <a:alpha val="99000"/>
                  </a:schemeClr>
                </a:solidFill>
                <a:latin typeface="Segoe UI Light" panose="020B0502040204020203" pitchFamily="34" charset="0"/>
                <a:cs typeface="Segoe UI Light" panose="020B0502040204020203" pitchFamily="34" charset="0"/>
              </a:rPr>
              <a:t>процессов эксплуатации ЦОД</a:t>
            </a:r>
            <a:endParaRPr lang="en-US" sz="3600" dirty="0">
              <a:solidFill>
                <a:schemeClr val="bg1">
                  <a:alpha val="99000"/>
                </a:schemeClr>
              </a:solidFill>
              <a:latin typeface="Segoe UI Light" panose="020B0502040204020203" pitchFamily="34" charset="0"/>
              <a:cs typeface="Segoe UI Light" panose="020B0502040204020203" pitchFamily="34" charset="0"/>
            </a:endParaRPr>
          </a:p>
          <a:p>
            <a:pPr marL="574675" indent="-571500"/>
            <a:r>
              <a:rPr lang="ru-RU" sz="3600" dirty="0" smtClean="0">
                <a:solidFill>
                  <a:schemeClr val="bg1">
                    <a:alpha val="99000"/>
                  </a:schemeClr>
                </a:solidFill>
                <a:latin typeface="Segoe UI Light" panose="020B0502040204020203" pitchFamily="34" charset="0"/>
                <a:cs typeface="Segoe UI Light" panose="020B0502040204020203" pitchFamily="34" charset="0"/>
              </a:rPr>
              <a:t>Границы хоста ограничены внешним гипервизором</a:t>
            </a:r>
          </a:p>
          <a:p>
            <a:pPr marL="3175" indent="0">
              <a:buNone/>
            </a:pPr>
            <a:r>
              <a:rPr lang="ru-RU" sz="3600" dirty="0" smtClean="0">
                <a:solidFill>
                  <a:schemeClr val="bg1">
                    <a:alpha val="99000"/>
                  </a:schemeClr>
                </a:solidFill>
                <a:latin typeface="Segoe UI Light" panose="020B0502040204020203" pitchFamily="34" charset="0"/>
                <a:cs typeface="Segoe UI Light" panose="020B0502040204020203" pitchFamily="34" charset="0"/>
              </a:rPr>
              <a:t>На уровне сети</a:t>
            </a:r>
            <a:r>
              <a:rPr lang="en-US" sz="3600" dirty="0" smtClean="0">
                <a:solidFill>
                  <a:schemeClr val="bg1">
                    <a:alpha val="99000"/>
                  </a:schemeClr>
                </a:solidFill>
                <a:latin typeface="Segoe UI Light" panose="020B0502040204020203" pitchFamily="34" charset="0"/>
                <a:cs typeface="Segoe UI Light" panose="020B0502040204020203" pitchFamily="34" charset="0"/>
              </a:rPr>
              <a:t>:</a:t>
            </a:r>
          </a:p>
          <a:p>
            <a:pPr marL="574675" indent="-571500"/>
            <a:r>
              <a:rPr lang="ru-RU" sz="3600" dirty="0" smtClean="0">
                <a:solidFill>
                  <a:schemeClr val="bg1">
                    <a:alpha val="99000"/>
                  </a:schemeClr>
                </a:solidFill>
                <a:latin typeface="Segoe UI Light" panose="020B0502040204020203" pitchFamily="34" charset="0"/>
                <a:cs typeface="Segoe UI Light" panose="020B0502040204020203" pitchFamily="34" charset="0"/>
              </a:rPr>
              <a:t>Файрволл хоста ограничивает доступ к виртуальным машинам</a:t>
            </a:r>
          </a:p>
          <a:p>
            <a:pPr marL="574675" indent="-571500">
              <a:buFontTx/>
              <a:buChar char="-"/>
            </a:pPr>
            <a:endParaRPr lang="en-US" sz="3600" dirty="0" smtClean="0">
              <a:solidFill>
                <a:schemeClr val="bg1">
                  <a:alpha val="99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1097829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5"/>
          <p:cNvSpPr txBox="1">
            <a:spLocks/>
          </p:cNvSpPr>
          <p:nvPr/>
        </p:nvSpPr>
        <p:spPr>
          <a:xfrm>
            <a:off x="1007774" y="816518"/>
            <a:ext cx="11181051" cy="915037"/>
          </a:xfrm>
          <a:prstGeom prst="rect">
            <a:avLst/>
          </a:prstGeom>
          <a:noFill/>
        </p:spPr>
        <p:txBody>
          <a:bodyPr vert="horz" wrap="square" lIns="143392" tIns="89620" rIns="143392" bIns="89620" rtlCol="0" anchor="t" anchorCtr="0">
            <a:spAutoFit/>
          </a:bodyPr>
          <a:lstStyle>
            <a:lvl1pPr algn="l" defTabSz="914363" rtl="0" eaLnBrk="1" latinLnBrk="0" hangingPunct="1">
              <a:lnSpc>
                <a:spcPct val="90000"/>
              </a:lnSpc>
              <a:spcBef>
                <a:spcPct val="0"/>
              </a:spcBef>
              <a:buNone/>
              <a:defRPr lang="en-US" sz="5300" b="0" kern="1200" cap="none" spc="-99" baseline="0">
                <a:ln w="3175">
                  <a:noFill/>
                </a:ln>
                <a:solidFill>
                  <a:srgbClr val="0054A6"/>
                </a:solidFill>
                <a:effectLst/>
                <a:latin typeface="Segoe UI Light" pitchFamily="34" charset="0"/>
                <a:ea typeface="+mn-ea"/>
                <a:cs typeface="Arial" charset="0"/>
              </a:defRPr>
            </a:lvl1pPr>
          </a:lstStyle>
          <a:p>
            <a:r>
              <a:rPr lang="ru-RU" dirty="0" smtClean="0">
                <a:solidFill>
                  <a:schemeClr val="bg1"/>
                </a:solidFill>
              </a:rPr>
              <a:t>Безопасная инфраструктура</a:t>
            </a:r>
            <a:endParaRPr lang="ru-RU" dirty="0">
              <a:solidFill>
                <a:schemeClr val="bg1"/>
              </a:solidFill>
            </a:endParaRPr>
          </a:p>
        </p:txBody>
      </p:sp>
      <p:sp>
        <p:nvSpPr>
          <p:cNvPr id="19" name="Content Placeholder 2"/>
          <p:cNvSpPr>
            <a:spLocks noGrp="1"/>
          </p:cNvSpPr>
          <p:nvPr>
            <p:ph type="body" sz="quarter" idx="4294967295"/>
          </p:nvPr>
        </p:nvSpPr>
        <p:spPr>
          <a:xfrm>
            <a:off x="519112" y="1724394"/>
            <a:ext cx="11149013" cy="5453801"/>
          </a:xfrm>
          <a:prstGeom prst="rect">
            <a:avLst/>
          </a:prstGeom>
        </p:spPr>
        <p:txBody>
          <a:bodyPr/>
          <a:lstStyle/>
          <a:p>
            <a:r>
              <a:rPr lang="ru-RU" sz="2800" dirty="0">
                <a:solidFill>
                  <a:schemeClr val="bg1"/>
                </a:solidFill>
                <a:latin typeface="Segoe UI Light" panose="020B0502040204020203" pitchFamily="34" charset="0"/>
                <a:cs typeface="Segoe UI Light" panose="020B0502040204020203" pitchFamily="34" charset="0"/>
              </a:rPr>
              <a:t>Для своей «облачной» инфраструктуры </a:t>
            </a:r>
            <a:r>
              <a:rPr lang="en-US" sz="2800" dirty="0">
                <a:solidFill>
                  <a:schemeClr val="bg1"/>
                </a:solidFill>
                <a:latin typeface="Segoe UI Light" panose="020B0502040204020203" pitchFamily="34" charset="0"/>
                <a:cs typeface="Segoe UI Light" panose="020B0502040204020203" pitchFamily="34" charset="0"/>
              </a:rPr>
              <a:t>Microsoft </a:t>
            </a:r>
            <a:r>
              <a:rPr lang="ru-RU" sz="2800" dirty="0">
                <a:solidFill>
                  <a:schemeClr val="bg1"/>
                </a:solidFill>
                <a:latin typeface="Segoe UI Light" panose="020B0502040204020203" pitchFamily="34" charset="0"/>
                <a:cs typeface="Segoe UI Light" panose="020B0502040204020203" pitchFamily="34" charset="0"/>
              </a:rPr>
              <a:t>проводит ежегодную аттестацию по </a:t>
            </a:r>
            <a:r>
              <a:rPr lang="en-US" sz="2800" dirty="0">
                <a:solidFill>
                  <a:schemeClr val="bg1"/>
                </a:solidFill>
                <a:latin typeface="Segoe UI Light" panose="020B0502040204020203" pitchFamily="34" charset="0"/>
                <a:cs typeface="Segoe UI Light" panose="020B0502040204020203" pitchFamily="34" charset="0"/>
              </a:rPr>
              <a:t>SAS 70 Type II </a:t>
            </a:r>
            <a:r>
              <a:rPr lang="ru-RU" sz="2800" dirty="0">
                <a:solidFill>
                  <a:schemeClr val="bg1"/>
                </a:solidFill>
                <a:latin typeface="Segoe UI Light" panose="020B0502040204020203" pitchFamily="34" charset="0"/>
                <a:cs typeface="Segoe UI Light" panose="020B0502040204020203" pitchFamily="34" charset="0"/>
              </a:rPr>
              <a:t>и достигла сертификации </a:t>
            </a:r>
            <a:r>
              <a:rPr lang="en-US" sz="2800" dirty="0">
                <a:solidFill>
                  <a:schemeClr val="bg1"/>
                </a:solidFill>
                <a:latin typeface="Segoe UI Light" panose="020B0502040204020203" pitchFamily="34" charset="0"/>
                <a:cs typeface="Segoe UI Light" panose="020B0502040204020203" pitchFamily="34" charset="0"/>
              </a:rPr>
              <a:t>ISO/IEC 27001:2005</a:t>
            </a:r>
          </a:p>
          <a:p>
            <a:pPr lvl="1"/>
            <a:r>
              <a:rPr lang="ru-RU" sz="2400" dirty="0">
                <a:solidFill>
                  <a:schemeClr val="bg1"/>
                </a:solidFill>
                <a:latin typeface="Segoe UI Light" panose="020B0502040204020203" pitchFamily="34" charset="0"/>
                <a:cs typeface="Segoe UI Light" panose="020B0502040204020203" pitchFamily="34" charset="0"/>
              </a:rPr>
              <a:t>т.е. Безопасность ЦОД </a:t>
            </a:r>
            <a:r>
              <a:rPr lang="en-US" sz="2400" dirty="0">
                <a:solidFill>
                  <a:schemeClr val="bg1"/>
                </a:solidFill>
                <a:latin typeface="Segoe UI Light" panose="020B0502040204020203" pitchFamily="34" charset="0"/>
                <a:cs typeface="Segoe UI Light" panose="020B0502040204020203" pitchFamily="34" charset="0"/>
              </a:rPr>
              <a:t>Microsoft </a:t>
            </a:r>
            <a:r>
              <a:rPr lang="ru-RU" sz="2400" dirty="0">
                <a:solidFill>
                  <a:schemeClr val="bg1"/>
                </a:solidFill>
                <a:latin typeface="Segoe UI Light" panose="020B0502040204020203" pitchFamily="34" charset="0"/>
                <a:cs typeface="Segoe UI Light" panose="020B0502040204020203" pitchFamily="34" charset="0"/>
              </a:rPr>
              <a:t>прошла все этапы сертификации</a:t>
            </a:r>
          </a:p>
          <a:p>
            <a:pPr lvl="1"/>
            <a:r>
              <a:rPr lang="ru-RU" sz="2400" dirty="0">
                <a:solidFill>
                  <a:schemeClr val="bg1"/>
                </a:solidFill>
                <a:latin typeface="Segoe UI Light" panose="020B0502040204020203" pitchFamily="34" charset="0"/>
                <a:cs typeface="Segoe UI Light" panose="020B0502040204020203" pitchFamily="34" charset="0"/>
              </a:rPr>
              <a:t>В </a:t>
            </a:r>
            <a:r>
              <a:rPr lang="en-US" sz="2400" dirty="0">
                <a:solidFill>
                  <a:schemeClr val="bg1"/>
                </a:solidFill>
                <a:latin typeface="Segoe UI Light" panose="020B0502040204020203" pitchFamily="34" charset="0"/>
                <a:cs typeface="Segoe UI Light" panose="020B0502040204020203" pitchFamily="34" charset="0"/>
              </a:rPr>
              <a:t>Global Foundation Services </a:t>
            </a:r>
            <a:r>
              <a:rPr lang="ru-RU" sz="2400" dirty="0">
                <a:solidFill>
                  <a:schemeClr val="bg1"/>
                </a:solidFill>
                <a:latin typeface="Segoe UI Light" panose="020B0502040204020203" pitchFamily="34" charset="0"/>
                <a:cs typeface="Segoe UI Light" panose="020B0502040204020203" pitchFamily="34" charset="0"/>
              </a:rPr>
              <a:t>реализованы более 150 контролов, описанных в </a:t>
            </a:r>
            <a:r>
              <a:rPr lang="en-US" sz="2400" dirty="0">
                <a:solidFill>
                  <a:schemeClr val="bg1"/>
                </a:solidFill>
                <a:latin typeface="Segoe UI Light" panose="020B0502040204020203" pitchFamily="34" charset="0"/>
                <a:cs typeface="Segoe UI Light" panose="020B0502040204020203" pitchFamily="34" charset="0"/>
              </a:rPr>
              <a:t>ISO 27001</a:t>
            </a:r>
          </a:p>
          <a:p>
            <a:r>
              <a:rPr lang="ru-RU" sz="2800" dirty="0">
                <a:solidFill>
                  <a:schemeClr val="bg1"/>
                </a:solidFill>
                <a:latin typeface="Segoe UI Light" panose="020B0502040204020203" pitchFamily="34" charset="0"/>
                <a:cs typeface="Segoe UI Light" panose="020B0502040204020203" pitchFamily="34" charset="0"/>
              </a:rPr>
              <a:t>«Облачная» инфраструктура получила авторизацию </a:t>
            </a:r>
            <a:r>
              <a:rPr lang="en-US" sz="2800" dirty="0">
                <a:solidFill>
                  <a:schemeClr val="bg1"/>
                </a:solidFill>
                <a:latin typeface="Segoe UI Light" panose="020B0502040204020203" pitchFamily="34" charset="0"/>
                <a:cs typeface="Segoe UI Light" panose="020B0502040204020203" pitchFamily="34" charset="0"/>
              </a:rPr>
              <a:t>Federal Information Security Management Act (FISMA) </a:t>
            </a:r>
            <a:r>
              <a:rPr lang="ru-RU" sz="2800" dirty="0">
                <a:solidFill>
                  <a:schemeClr val="bg1"/>
                </a:solidFill>
                <a:latin typeface="Segoe UI Light" panose="020B0502040204020203" pitchFamily="34" charset="0"/>
                <a:cs typeface="Segoe UI Light" panose="020B0502040204020203" pitchFamily="34" charset="0"/>
              </a:rPr>
              <a:t>на эксплуатацию для федеральных органов власти</a:t>
            </a:r>
          </a:p>
          <a:p>
            <a:r>
              <a:rPr lang="ru-RU" sz="2800" dirty="0">
                <a:solidFill>
                  <a:schemeClr val="bg1"/>
                </a:solidFill>
                <a:latin typeface="Segoe UI Light" panose="020B0502040204020203" pitchFamily="34" charset="0"/>
                <a:cs typeface="Segoe UI Light" panose="020B0502040204020203" pitchFamily="34" charset="0"/>
              </a:rPr>
              <a:t>Сертификация от </a:t>
            </a:r>
            <a:r>
              <a:rPr lang="en-US" sz="2800" dirty="0">
                <a:solidFill>
                  <a:schemeClr val="bg1"/>
                </a:solidFill>
                <a:latin typeface="Segoe UI Light" panose="020B0502040204020203" pitchFamily="34" charset="0"/>
                <a:cs typeface="Segoe UI Light" panose="020B0502040204020203" pitchFamily="34" charset="0"/>
              </a:rPr>
              <a:t>Cloud Security Alliance</a:t>
            </a:r>
          </a:p>
          <a:p>
            <a:pPr marL="460375" lvl="1" indent="0">
              <a:buNone/>
            </a:pPr>
            <a:endParaRPr lang="en-US" sz="2400" dirty="0">
              <a:solidFill>
                <a:schemeClr val="bg1"/>
              </a:solidFill>
              <a:latin typeface="Segoe UI Light" panose="020B0502040204020203" pitchFamily="34" charset="0"/>
              <a:cs typeface="Segoe UI Light" panose="020B0502040204020203" pitchFamily="34" charset="0"/>
            </a:endParaRPr>
          </a:p>
          <a:p>
            <a:pPr marL="460375" lvl="1" indent="0">
              <a:buNone/>
            </a:pPr>
            <a:endParaRPr lang="en-US" sz="2400" dirty="0">
              <a:solidFill>
                <a:schemeClr val="bg1"/>
              </a:solidFill>
              <a:latin typeface="Segoe UI Light" panose="020B0502040204020203" pitchFamily="34" charset="0"/>
              <a:cs typeface="Segoe UI Light" panose="020B0502040204020203" pitchFamily="34" charset="0"/>
            </a:endParaRPr>
          </a:p>
          <a:p>
            <a:pPr marL="574675" indent="-571500">
              <a:buFontTx/>
              <a:buChar char="-"/>
            </a:pPr>
            <a:endParaRPr lang="en-US" sz="3600" dirty="0" smtClean="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9358818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5"/>
          <p:cNvSpPr txBox="1">
            <a:spLocks/>
          </p:cNvSpPr>
          <p:nvPr/>
        </p:nvSpPr>
        <p:spPr>
          <a:xfrm>
            <a:off x="2636549" y="785923"/>
            <a:ext cx="11181051" cy="915037"/>
          </a:xfrm>
          <a:prstGeom prst="rect">
            <a:avLst/>
          </a:prstGeom>
          <a:noFill/>
        </p:spPr>
        <p:txBody>
          <a:bodyPr vert="horz" wrap="square" lIns="143392" tIns="89620" rIns="143392" bIns="89620" rtlCol="0" anchor="t" anchorCtr="0">
            <a:spAutoFit/>
          </a:bodyPr>
          <a:lstStyle>
            <a:lvl1pPr algn="l" defTabSz="914363" rtl="0" eaLnBrk="1" latinLnBrk="0" hangingPunct="1">
              <a:lnSpc>
                <a:spcPct val="90000"/>
              </a:lnSpc>
              <a:spcBef>
                <a:spcPct val="0"/>
              </a:spcBef>
              <a:buNone/>
              <a:defRPr lang="en-US" sz="5300" b="0" kern="1200" cap="none" spc="-99" baseline="0">
                <a:ln w="3175">
                  <a:noFill/>
                </a:ln>
                <a:solidFill>
                  <a:srgbClr val="0054A6"/>
                </a:solidFill>
                <a:effectLst/>
                <a:latin typeface="Segoe UI Light" pitchFamily="34" charset="0"/>
                <a:ea typeface="+mn-ea"/>
                <a:cs typeface="Arial" charset="0"/>
              </a:defRPr>
            </a:lvl1pPr>
          </a:lstStyle>
          <a:p>
            <a:r>
              <a:rPr lang="ru-RU" dirty="0" smtClean="0">
                <a:solidFill>
                  <a:schemeClr val="bg1"/>
                </a:solidFill>
              </a:rPr>
              <a:t>У менеджмента есть вопросы...</a:t>
            </a:r>
            <a:endParaRPr lang="ru-RU" dirty="0">
              <a:solidFill>
                <a:schemeClr val="bg1"/>
              </a:solidFill>
            </a:endParaRPr>
          </a:p>
        </p:txBody>
      </p:sp>
      <p:sp>
        <p:nvSpPr>
          <p:cNvPr id="19" name="Content Placeholder 2"/>
          <p:cNvSpPr>
            <a:spLocks noGrp="1"/>
          </p:cNvSpPr>
          <p:nvPr>
            <p:ph type="body" sz="quarter" idx="4294967295"/>
          </p:nvPr>
        </p:nvSpPr>
        <p:spPr>
          <a:xfrm>
            <a:off x="3393771" y="2172449"/>
            <a:ext cx="8921805" cy="2825389"/>
          </a:xfrm>
          <a:prstGeom prst="rect">
            <a:avLst/>
          </a:prstGeom>
        </p:spPr>
        <p:txBody>
          <a:bodyPr/>
          <a:lstStyle/>
          <a:p>
            <a:pPr marL="574675" indent="-571500">
              <a:buFontTx/>
              <a:buChar char="-"/>
            </a:pPr>
            <a:r>
              <a:rPr lang="en-US" sz="3600" dirty="0" smtClean="0">
                <a:solidFill>
                  <a:schemeClr val="bg1">
                    <a:alpha val="99000"/>
                  </a:schemeClr>
                </a:solidFill>
                <a:latin typeface="Segoe UI Light" panose="020B0502040204020203" pitchFamily="34" charset="0"/>
                <a:cs typeface="Segoe UI Light" panose="020B0502040204020203" pitchFamily="34" charset="0"/>
              </a:rPr>
              <a:t>72% IT manager</a:t>
            </a:r>
            <a:r>
              <a:rPr lang="ru-RU" sz="3600" dirty="0" smtClean="0">
                <a:solidFill>
                  <a:schemeClr val="bg1">
                    <a:alpha val="99000"/>
                  </a:schemeClr>
                </a:solidFill>
                <a:latin typeface="Segoe UI Light" panose="020B0502040204020203" pitchFamily="34" charset="0"/>
                <a:cs typeface="Segoe UI Light" panose="020B0502040204020203" pitchFamily="34" charset="0"/>
              </a:rPr>
              <a:t>-ов из крупного бизнеса </a:t>
            </a:r>
            <a:endParaRPr lang="en-US" sz="3600" dirty="0" smtClean="0">
              <a:solidFill>
                <a:schemeClr val="bg1">
                  <a:alpha val="99000"/>
                </a:schemeClr>
              </a:solidFill>
              <a:latin typeface="Segoe UI Light" panose="020B0502040204020203" pitchFamily="34" charset="0"/>
              <a:cs typeface="Segoe UI Light" panose="020B0502040204020203" pitchFamily="34" charset="0"/>
            </a:endParaRPr>
          </a:p>
          <a:p>
            <a:pPr marL="3175" indent="0">
              <a:buNone/>
            </a:pPr>
            <a:r>
              <a:rPr lang="ru-RU" sz="3600" dirty="0" smtClean="0">
                <a:solidFill>
                  <a:schemeClr val="bg1">
                    <a:alpha val="99000"/>
                  </a:schemeClr>
                </a:solidFill>
                <a:latin typeface="Segoe UI Light" panose="020B0502040204020203" pitchFamily="34" charset="0"/>
                <a:cs typeface="Segoe UI Light" panose="020B0502040204020203" pitchFamily="34" charset="0"/>
              </a:rPr>
              <a:t>считают что нехватка доверия облачным сервисам связана с безопасностью.</a:t>
            </a:r>
          </a:p>
          <a:p>
            <a:pPr marL="574675" indent="-571500">
              <a:buFontTx/>
              <a:buChar char="-"/>
            </a:pPr>
            <a:endParaRPr lang="en-US" sz="3600" dirty="0" smtClean="0">
              <a:solidFill>
                <a:schemeClr val="bg1">
                  <a:alpha val="99000"/>
                </a:schemeClr>
              </a:solidFill>
              <a:latin typeface="Segoe UI Light" panose="020B0502040204020203" pitchFamily="34" charset="0"/>
              <a:cs typeface="Segoe UI Light" panose="020B0502040204020203" pitchFamily="34" charset="0"/>
            </a:endParaRPr>
          </a:p>
          <a:p>
            <a:pPr marL="574675" indent="-571500">
              <a:buFontTx/>
              <a:buChar char="-"/>
            </a:pPr>
            <a:endParaRPr lang="en-US" sz="3600" dirty="0" smtClean="0">
              <a:solidFill>
                <a:schemeClr val="bg1">
                  <a:alpha val="99000"/>
                </a:schemeClr>
              </a:solidFill>
              <a:latin typeface="Segoe UI Light" panose="020B0502040204020203" pitchFamily="34" charset="0"/>
              <a:cs typeface="Segoe UI Light" panose="020B0502040204020203" pitchFamily="34" charset="0"/>
            </a:endParaRPr>
          </a:p>
        </p:txBody>
      </p:sp>
      <p:grpSp>
        <p:nvGrpSpPr>
          <p:cNvPr id="4" name="Group 3"/>
          <p:cNvGrpSpPr/>
          <p:nvPr/>
        </p:nvGrpSpPr>
        <p:grpSpPr>
          <a:xfrm>
            <a:off x="853310" y="4245363"/>
            <a:ext cx="8705027" cy="1504949"/>
            <a:chOff x="438972" y="4486096"/>
            <a:chExt cx="8705027" cy="1504949"/>
          </a:xfrm>
        </p:grpSpPr>
        <p:pic>
          <p:nvPicPr>
            <p:cNvPr id="5" name="Picture 2" descr="C:\Users\alexbrad\Pictures\Logos\DVD_ART36_Update1_revJuly09\Artwork_Imagery\Icons - Illustrations\Newspaper headlines quotes\headline quote white square.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79682" y="4486096"/>
              <a:ext cx="6164317" cy="1504949"/>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72" y="4609443"/>
              <a:ext cx="2540711" cy="1258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336621" y="4823071"/>
              <a:ext cx="5450438" cy="830997"/>
            </a:xfrm>
            <a:prstGeom prst="rect">
              <a:avLst/>
            </a:prstGeom>
          </p:spPr>
          <p:txBody>
            <a:bodyPr wrap="square">
              <a:spAutoFit/>
            </a:bodyPr>
            <a:lstStyle/>
            <a:p>
              <a:pPr algn="l" defTabSz="914099"/>
              <a:r>
                <a:rPr lang="en-US" sz="2400" b="0" dirty="0" smtClean="0">
                  <a:gradFill>
                    <a:gsLst>
                      <a:gs pos="0">
                        <a:srgbClr val="000000"/>
                      </a:gs>
                      <a:gs pos="100000">
                        <a:srgbClr val="000000"/>
                      </a:gs>
                    </a:gsLst>
                    <a:lin ang="5400000" scaled="0"/>
                  </a:gradFill>
                  <a:latin typeface="Times New Roman" pitchFamily="18" charset="0"/>
                  <a:cs typeface="Times New Roman" pitchFamily="18" charset="0"/>
                </a:rPr>
                <a:t>“What </a:t>
              </a:r>
              <a:r>
                <a:rPr lang="en-US" sz="2400" b="0" dirty="0">
                  <a:gradFill>
                    <a:gsLst>
                      <a:gs pos="0">
                        <a:srgbClr val="000000"/>
                      </a:gs>
                      <a:gs pos="100000">
                        <a:srgbClr val="000000"/>
                      </a:gs>
                    </a:gsLst>
                    <a:lin ang="5400000" scaled="0"/>
                  </a:gradFill>
                  <a:latin typeface="Times New Roman" pitchFamily="18" charset="0"/>
                  <a:cs typeface="Times New Roman" pitchFamily="18" charset="0"/>
                </a:rPr>
                <a:t>is holding IT managers back </a:t>
              </a:r>
              <a:r>
                <a:rPr lang="en-US" sz="2400" b="0" dirty="0" smtClean="0">
                  <a:gradFill>
                    <a:gsLst>
                      <a:gs pos="0">
                        <a:srgbClr val="000000"/>
                      </a:gs>
                      <a:gs pos="100000">
                        <a:srgbClr val="000000"/>
                      </a:gs>
                    </a:gsLst>
                    <a:lin ang="5400000" scaled="0"/>
                  </a:gradFill>
                  <a:latin typeface="Times New Roman" pitchFamily="18" charset="0"/>
                  <a:cs typeface="Times New Roman" pitchFamily="18" charset="0"/>
                </a:rPr>
                <a:t>from </a:t>
              </a:r>
              <a:r>
                <a:rPr lang="en-US" sz="2400" b="0" dirty="0">
                  <a:gradFill>
                    <a:gsLst>
                      <a:gs pos="0">
                        <a:srgbClr val="000000"/>
                      </a:gs>
                      <a:gs pos="100000">
                        <a:srgbClr val="000000"/>
                      </a:gs>
                    </a:gsLst>
                    <a:lin ang="5400000" scaled="0"/>
                  </a:gradFill>
                  <a:latin typeface="Times New Roman" pitchFamily="18" charset="0"/>
                  <a:cs typeface="Times New Roman" pitchFamily="18" charset="0"/>
                </a:rPr>
                <a:t>going to the </a:t>
              </a:r>
              <a:r>
                <a:rPr lang="en-US" sz="2400" b="0" dirty="0" smtClean="0">
                  <a:gradFill>
                    <a:gsLst>
                      <a:gs pos="0">
                        <a:srgbClr val="000000"/>
                      </a:gs>
                      <a:gs pos="100000">
                        <a:srgbClr val="000000"/>
                      </a:gs>
                    </a:gsLst>
                    <a:lin ang="5400000" scaled="0"/>
                  </a:gradFill>
                  <a:latin typeface="Times New Roman" pitchFamily="18" charset="0"/>
                  <a:cs typeface="Times New Roman" pitchFamily="18" charset="0"/>
                </a:rPr>
                <a:t>cloud is </a:t>
              </a:r>
              <a:r>
                <a:rPr lang="en-US" sz="2400" b="0" dirty="0">
                  <a:gradFill>
                    <a:gsLst>
                      <a:gs pos="0">
                        <a:srgbClr val="000000"/>
                      </a:gs>
                      <a:gs pos="100000">
                        <a:srgbClr val="000000"/>
                      </a:gs>
                    </a:gsLst>
                    <a:lin ang="5400000" scaled="0"/>
                  </a:gradFill>
                  <a:latin typeface="Times New Roman" pitchFamily="18" charset="0"/>
                  <a:cs typeface="Times New Roman" pitchFamily="18" charset="0"/>
                </a:rPr>
                <a:t>fear about security</a:t>
              </a:r>
              <a:r>
                <a:rPr lang="en-US" sz="2400" b="0" dirty="0" smtClean="0">
                  <a:gradFill>
                    <a:gsLst>
                      <a:gs pos="0">
                        <a:srgbClr val="000000"/>
                      </a:gs>
                      <a:gs pos="100000">
                        <a:srgbClr val="000000"/>
                      </a:gs>
                    </a:gsLst>
                    <a:lin ang="5400000" scaled="0"/>
                  </a:gradFill>
                  <a:latin typeface="Times New Roman" pitchFamily="18" charset="0"/>
                  <a:cs typeface="Times New Roman" pitchFamily="18" charset="0"/>
                </a:rPr>
                <a:t>.”</a:t>
              </a:r>
              <a:endParaRPr lang="en-US" sz="2400" b="0" dirty="0">
                <a:gradFill>
                  <a:gsLst>
                    <a:gs pos="0">
                      <a:srgbClr val="000000"/>
                    </a:gs>
                    <a:gs pos="100000">
                      <a:srgbClr val="000000"/>
                    </a:gs>
                  </a:gsLst>
                  <a:lin ang="5400000" scaled="0"/>
                </a:gradFill>
                <a:latin typeface="Times New Roman" pitchFamily="18" charset="0"/>
                <a:cs typeface="Times New Roman" pitchFamily="18" charset="0"/>
              </a:endParaRPr>
            </a:p>
          </p:txBody>
        </p:sp>
        <p:sp>
          <p:nvSpPr>
            <p:cNvPr id="8" name="Rectangle 7"/>
            <p:cNvSpPr/>
            <p:nvPr/>
          </p:nvSpPr>
          <p:spPr>
            <a:xfrm>
              <a:off x="3267893" y="4687285"/>
              <a:ext cx="4229100" cy="369332"/>
            </a:xfrm>
            <a:prstGeom prst="rect">
              <a:avLst/>
            </a:prstGeom>
          </p:spPr>
          <p:txBody>
            <a:bodyPr wrap="square">
              <a:spAutoFit/>
            </a:bodyPr>
            <a:lstStyle/>
            <a:p>
              <a:endParaRPr lang="en-US">
                <a:solidFill>
                  <a:schemeClr val="bg1"/>
                </a:solidFill>
                <a:latin typeface="Arial" pitchFamily="34" charset="0"/>
                <a:cs typeface="Arial" pitchFamily="34" charset="0"/>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576" y="1700960"/>
            <a:ext cx="3064467" cy="2297080"/>
          </a:xfrm>
          <a:prstGeom prst="rect">
            <a:avLst/>
          </a:prstGeom>
        </p:spPr>
      </p:pic>
    </p:spTree>
    <p:extLst>
      <p:ext uri="{BB962C8B-B14F-4D97-AF65-F5344CB8AC3E}">
        <p14:creationId xmlns:p14="http://schemas.microsoft.com/office/powerpoint/2010/main" val="3276684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5"/>
          <p:cNvSpPr txBox="1">
            <a:spLocks/>
          </p:cNvSpPr>
          <p:nvPr/>
        </p:nvSpPr>
        <p:spPr>
          <a:xfrm>
            <a:off x="790639" y="902230"/>
            <a:ext cx="11181051" cy="915037"/>
          </a:xfrm>
          <a:prstGeom prst="rect">
            <a:avLst/>
          </a:prstGeom>
          <a:noFill/>
        </p:spPr>
        <p:txBody>
          <a:bodyPr vert="horz" wrap="square" lIns="143392" tIns="89620" rIns="143392" bIns="89620" rtlCol="0" anchor="t" anchorCtr="0">
            <a:spAutoFit/>
          </a:bodyPr>
          <a:lstStyle>
            <a:lvl1pPr algn="l" defTabSz="914363" rtl="0" eaLnBrk="1" latinLnBrk="0" hangingPunct="1">
              <a:lnSpc>
                <a:spcPct val="90000"/>
              </a:lnSpc>
              <a:spcBef>
                <a:spcPct val="0"/>
              </a:spcBef>
              <a:buNone/>
              <a:defRPr lang="en-US" sz="5300" b="0" kern="1200" cap="none" spc="-99" baseline="0">
                <a:ln w="3175">
                  <a:noFill/>
                </a:ln>
                <a:solidFill>
                  <a:srgbClr val="0054A6"/>
                </a:solidFill>
                <a:effectLst/>
                <a:latin typeface="Segoe UI Light" pitchFamily="34" charset="0"/>
                <a:ea typeface="+mn-ea"/>
                <a:cs typeface="Arial" charset="0"/>
              </a:defRPr>
            </a:lvl1pPr>
          </a:lstStyle>
          <a:p>
            <a:r>
              <a:rPr lang="ru-RU" dirty="0" smtClean="0">
                <a:solidFill>
                  <a:schemeClr val="bg1"/>
                </a:solidFill>
              </a:rPr>
              <a:t>Местное законодательство</a:t>
            </a:r>
            <a:endParaRPr lang="ru-RU" dirty="0">
              <a:solidFill>
                <a:schemeClr val="bg1"/>
              </a:solidFill>
            </a:endParaRPr>
          </a:p>
        </p:txBody>
      </p:sp>
      <p:sp>
        <p:nvSpPr>
          <p:cNvPr id="19" name="Content Placeholder 2"/>
          <p:cNvSpPr>
            <a:spLocks noGrp="1"/>
          </p:cNvSpPr>
          <p:nvPr>
            <p:ph type="body" sz="quarter" idx="4294967295"/>
          </p:nvPr>
        </p:nvSpPr>
        <p:spPr>
          <a:xfrm>
            <a:off x="3049885" y="1700961"/>
            <a:ext cx="8921805" cy="1107996"/>
          </a:xfrm>
          <a:prstGeom prst="rect">
            <a:avLst/>
          </a:prstGeom>
        </p:spPr>
        <p:txBody>
          <a:bodyPr/>
          <a:lstStyle/>
          <a:p>
            <a:pPr marL="574675" indent="-571500">
              <a:buFontTx/>
              <a:buChar char="-"/>
            </a:pPr>
            <a:endParaRPr lang="en-US" sz="3600" dirty="0" smtClean="0">
              <a:solidFill>
                <a:schemeClr val="bg1">
                  <a:alpha val="99000"/>
                </a:schemeClr>
              </a:solidFill>
              <a:latin typeface="Segoe UI Light" panose="020B0502040204020203" pitchFamily="34" charset="0"/>
              <a:cs typeface="Segoe UI Light" panose="020B0502040204020203" pitchFamily="34" charset="0"/>
            </a:endParaRPr>
          </a:p>
          <a:p>
            <a:pPr marL="574675" indent="-571500">
              <a:buFontTx/>
              <a:buChar char="-"/>
            </a:pPr>
            <a:endParaRPr lang="en-US" sz="3600" dirty="0" smtClean="0">
              <a:solidFill>
                <a:schemeClr val="bg1">
                  <a:alpha val="99000"/>
                </a:schemeClr>
              </a:solidFill>
              <a:latin typeface="Segoe UI Light" panose="020B0502040204020203" pitchFamily="34" charset="0"/>
              <a:cs typeface="Segoe UI Light" panose="020B0502040204020203"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9" y="1933574"/>
            <a:ext cx="3827921" cy="3756148"/>
          </a:xfrm>
          <a:prstGeom prst="rect">
            <a:avLst/>
          </a:prstGeom>
        </p:spPr>
      </p:pic>
      <p:sp>
        <p:nvSpPr>
          <p:cNvPr id="12" name="Content Placeholder 2"/>
          <p:cNvSpPr>
            <a:spLocks noGrp="1"/>
          </p:cNvSpPr>
          <p:nvPr>
            <p:ph type="body" sz="quarter" idx="4294967295"/>
          </p:nvPr>
        </p:nvSpPr>
        <p:spPr>
          <a:xfrm>
            <a:off x="4492923" y="2088736"/>
            <a:ext cx="7478767" cy="3600986"/>
          </a:xfrm>
          <a:prstGeom prst="rect">
            <a:avLst/>
          </a:prstGeom>
        </p:spPr>
        <p:txBody>
          <a:bodyPr/>
          <a:lstStyle/>
          <a:p>
            <a:pPr marL="574675" indent="-571500">
              <a:buFontTx/>
              <a:buChar char="-"/>
            </a:pPr>
            <a:r>
              <a:rPr lang="ru-RU" sz="3600" dirty="0" smtClean="0">
                <a:solidFill>
                  <a:schemeClr val="bg1">
                    <a:alpha val="99000"/>
                  </a:schemeClr>
                </a:solidFill>
                <a:latin typeface="Segoe UI Light" panose="020B0502040204020203" pitchFamily="34" charset="0"/>
                <a:cs typeface="Segoe UI Light" panose="020B0502040204020203" pitchFamily="34" charset="0"/>
              </a:rPr>
              <a:t>Более 50% российских предприятий игнорируют ФЗ 152</a:t>
            </a:r>
          </a:p>
          <a:p>
            <a:pPr marL="574675" indent="-571500">
              <a:buFontTx/>
              <a:buChar char="-"/>
            </a:pPr>
            <a:r>
              <a:rPr lang="ru-RU" sz="3600" dirty="0" smtClean="0">
                <a:solidFill>
                  <a:schemeClr val="bg1">
                    <a:alpha val="99000"/>
                  </a:schemeClr>
                </a:solidFill>
                <a:latin typeface="Segoe UI Light" panose="020B0502040204020203" pitchFamily="34" charset="0"/>
                <a:cs typeface="Segoe UI Light" panose="020B0502040204020203" pitchFamily="34" charset="0"/>
              </a:rPr>
              <a:t>При этом ответственность – 4 статьи в УК, включая до 4 лет по 137 ст, 5 статей КоАП ( включая конфискацию средств ЗИ ) и 1 статья в ТК</a:t>
            </a:r>
            <a:endParaRPr lang="en-US" sz="3600" dirty="0" smtClean="0">
              <a:solidFill>
                <a:schemeClr val="bg1">
                  <a:alpha val="99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177597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5"/>
          <p:cNvSpPr txBox="1">
            <a:spLocks/>
          </p:cNvSpPr>
          <p:nvPr/>
        </p:nvSpPr>
        <p:spPr>
          <a:xfrm>
            <a:off x="1007774" y="816518"/>
            <a:ext cx="11181051" cy="915037"/>
          </a:xfrm>
          <a:prstGeom prst="rect">
            <a:avLst/>
          </a:prstGeom>
          <a:noFill/>
        </p:spPr>
        <p:txBody>
          <a:bodyPr vert="horz" wrap="square" lIns="143392" tIns="89620" rIns="143392" bIns="89620" rtlCol="0" anchor="t" anchorCtr="0">
            <a:spAutoFit/>
          </a:bodyPr>
          <a:lstStyle>
            <a:lvl1pPr algn="l" defTabSz="914363" rtl="0" eaLnBrk="1" latinLnBrk="0" hangingPunct="1">
              <a:lnSpc>
                <a:spcPct val="90000"/>
              </a:lnSpc>
              <a:spcBef>
                <a:spcPct val="0"/>
              </a:spcBef>
              <a:buNone/>
              <a:defRPr lang="en-US" sz="5300" b="0" kern="1200" cap="none" spc="-99" baseline="0">
                <a:ln w="3175">
                  <a:noFill/>
                </a:ln>
                <a:solidFill>
                  <a:srgbClr val="0054A6"/>
                </a:solidFill>
                <a:effectLst/>
                <a:latin typeface="Segoe UI Light" pitchFamily="34" charset="0"/>
                <a:ea typeface="+mn-ea"/>
                <a:cs typeface="Arial" charset="0"/>
              </a:defRPr>
            </a:lvl1pPr>
          </a:lstStyle>
          <a:p>
            <a:r>
              <a:rPr lang="ru-RU" dirty="0" smtClean="0">
                <a:solidFill>
                  <a:schemeClr val="bg1"/>
                </a:solidFill>
              </a:rPr>
              <a:t>Безопасны ли облачные технологии</a:t>
            </a:r>
            <a:r>
              <a:rPr lang="en-US" dirty="0" smtClean="0">
                <a:solidFill>
                  <a:schemeClr val="bg1"/>
                </a:solidFill>
              </a:rPr>
              <a:t>?</a:t>
            </a:r>
            <a:endParaRPr lang="ru-RU" dirty="0">
              <a:solidFill>
                <a:schemeClr val="bg1"/>
              </a:solidFill>
            </a:endParaRPr>
          </a:p>
        </p:txBody>
      </p:sp>
      <p:sp>
        <p:nvSpPr>
          <p:cNvPr id="19" name="Content Placeholder 2"/>
          <p:cNvSpPr>
            <a:spLocks noGrp="1"/>
          </p:cNvSpPr>
          <p:nvPr>
            <p:ph type="body" sz="quarter" idx="4294967295"/>
          </p:nvPr>
        </p:nvSpPr>
        <p:spPr>
          <a:xfrm>
            <a:off x="2783959" y="1007249"/>
            <a:ext cx="10372661" cy="2462213"/>
          </a:xfrm>
          <a:prstGeom prst="rect">
            <a:avLst/>
          </a:prstGeom>
        </p:spPr>
        <p:txBody>
          <a:bodyPr/>
          <a:lstStyle/>
          <a:p>
            <a:pPr marL="574675" indent="-571500">
              <a:buFontTx/>
              <a:buChar char="-"/>
            </a:pPr>
            <a:endParaRPr lang="ru-RU" sz="3600" dirty="0" smtClean="0">
              <a:solidFill>
                <a:schemeClr val="bg1">
                  <a:alpha val="99000"/>
                </a:schemeClr>
              </a:solidFill>
              <a:latin typeface="Segoe UI Light" panose="020B0502040204020203" pitchFamily="34" charset="0"/>
              <a:cs typeface="Segoe UI Light" panose="020B0502040204020203" pitchFamily="34" charset="0"/>
            </a:endParaRPr>
          </a:p>
          <a:p>
            <a:pPr marL="574675" indent="-571500">
              <a:buFontTx/>
              <a:buChar char="-"/>
            </a:pPr>
            <a:r>
              <a:rPr lang="ru-RU" sz="3600" dirty="0" smtClean="0">
                <a:solidFill>
                  <a:schemeClr val="bg1">
                    <a:alpha val="99000"/>
                  </a:schemeClr>
                </a:solidFill>
                <a:latin typeface="Segoe UI Light" panose="020B0502040204020203" pitchFamily="34" charset="0"/>
                <a:cs typeface="Segoe UI Light" panose="020B0502040204020203" pitchFamily="34" charset="0"/>
              </a:rPr>
              <a:t>Где</a:t>
            </a:r>
            <a:r>
              <a:rPr lang="en-US" sz="4400" b="1" dirty="0">
                <a:solidFill>
                  <a:schemeClr val="bg1">
                    <a:alpha val="99000"/>
                  </a:schemeClr>
                </a:solidFill>
                <a:latin typeface="Segoe UI Light" panose="020B0502040204020203" pitchFamily="34" charset="0"/>
                <a:cs typeface="Segoe UI Light" panose="020B0502040204020203" pitchFamily="34" charset="0"/>
              </a:rPr>
              <a:t> </a:t>
            </a:r>
            <a:r>
              <a:rPr lang="ru-RU" sz="3600" dirty="0" smtClean="0">
                <a:solidFill>
                  <a:schemeClr val="bg1">
                    <a:alpha val="99000"/>
                  </a:schemeClr>
                </a:solidFill>
                <a:latin typeface="Segoe UI Light" panose="020B0502040204020203" pitchFamily="34" charset="0"/>
                <a:cs typeface="Segoe UI Light" panose="020B0502040204020203" pitchFamily="34" charset="0"/>
              </a:rPr>
              <a:t>именно расположены мои данные</a:t>
            </a:r>
            <a:r>
              <a:rPr lang="en-US" sz="3600" dirty="0" smtClean="0">
                <a:solidFill>
                  <a:schemeClr val="bg1">
                    <a:alpha val="99000"/>
                  </a:schemeClr>
                </a:solidFill>
                <a:latin typeface="Segoe UI Light" panose="020B0502040204020203" pitchFamily="34" charset="0"/>
                <a:cs typeface="Segoe UI Light" panose="020B0502040204020203" pitchFamily="34" charset="0"/>
              </a:rPr>
              <a:t>?</a:t>
            </a:r>
          </a:p>
          <a:p>
            <a:pPr marL="574675" indent="-571500">
              <a:buFontTx/>
              <a:buChar char="-"/>
            </a:pPr>
            <a:r>
              <a:rPr lang="ru-RU" sz="3600" dirty="0" smtClean="0">
                <a:solidFill>
                  <a:schemeClr val="bg1">
                    <a:alpha val="99000"/>
                  </a:schemeClr>
                </a:solidFill>
                <a:latin typeface="Segoe UI Light" panose="020B0502040204020203" pitchFamily="34" charset="0"/>
                <a:cs typeface="Segoe UI Light" panose="020B0502040204020203" pitchFamily="34" charset="0"/>
              </a:rPr>
              <a:t>Следует ли облачный провайдер </a:t>
            </a:r>
            <a:endParaRPr lang="en-US" sz="3600" dirty="0" smtClean="0">
              <a:solidFill>
                <a:schemeClr val="bg1">
                  <a:alpha val="99000"/>
                </a:schemeClr>
              </a:solidFill>
              <a:latin typeface="Segoe UI Light" panose="020B0502040204020203" pitchFamily="34" charset="0"/>
              <a:cs typeface="Segoe UI Light" panose="020B0502040204020203" pitchFamily="34" charset="0"/>
            </a:endParaRPr>
          </a:p>
          <a:p>
            <a:pPr marL="574675" indent="-571500">
              <a:buFontTx/>
              <a:buChar char="-"/>
            </a:pPr>
            <a:r>
              <a:rPr lang="ru-RU" sz="3600" dirty="0" smtClean="0">
                <a:solidFill>
                  <a:schemeClr val="bg1">
                    <a:alpha val="99000"/>
                  </a:schemeClr>
                </a:solidFill>
                <a:latin typeface="Segoe UI Light" panose="020B0502040204020203" pitchFamily="34" charset="0"/>
                <a:cs typeface="Segoe UI Light" panose="020B0502040204020203" pitchFamily="34" charset="0"/>
              </a:rPr>
              <a:t>правилам ИБ</a:t>
            </a:r>
            <a:r>
              <a:rPr lang="en-US" sz="3600" dirty="0" smtClean="0">
                <a:solidFill>
                  <a:schemeClr val="bg1">
                    <a:alpha val="99000"/>
                  </a:schemeClr>
                </a:solidFill>
                <a:latin typeface="Segoe UI Light" panose="020B0502040204020203" pitchFamily="34" charset="0"/>
                <a:cs typeface="Segoe UI Light" panose="020B0502040204020203" pitchFamily="34" charset="0"/>
              </a:rPr>
              <a:t>?</a:t>
            </a:r>
          </a:p>
        </p:txBody>
      </p:sp>
      <p:sp>
        <p:nvSpPr>
          <p:cNvPr id="11" name="AutoShape 2" descr="data:image/jpeg;base64,/9j/4AAQSkZJRgABAQAAAQABAAD/2wCEAAkGBxMQEhQREhITFBUUERYVFRYYFBgYFxYWFBYXGBgVFRQYHCghGRolGxQVLTEiJSkrLi4uGB8zODMsNygtLi0BCgoKDg0OGxAQGy8jICYsLCwsLiw0LDQsLSwsLCwsLCwvLywsLDQsLCwsLCwsLDQsLCwsLCwsLCwsLCwsLCwsLP/AABEIAMIBAwMBIgACEQEDEQH/xAAbAAEAAgMBAQAAAAAAAAAAAAAABAYCAwUHAf/EAEgQAAICAQICBgUIBQoFBQAAAAECAAMRBBIhMQUTIkFRYQYycYGRFEJScoKhorEHI2KSwTNDU2NzdIOys8IVNMPh8CSTo7TR/8QAGgEBAAMBAQEAAAAAAAAAAAAAAAMEBQIBBv/EACkRAQACAgICAQMEAgMAAAAAAAABAgMRBCESMUEFMlEiYXGRE4EUI0L/2gAMAwEAAhEDEQA/AO/ERLj50iIgIiICIiAiIgIiICIiAiIgIiICIiAiJp3PY4ppXfY3IdyjvZz81R4/xwJ5M6dVrNp1BqdUtYyxAm/TdHay8Zro2KeT3N1YP2cF/ftlk6G9H69N22xbf32EcEPhUvzfbzP3TrMxPE8ZQy82InVWvg+mxreRUR6Larvv04PgN5HxwPykHXdH6vTAtZWtiDm9TF9o8WQgMPcCB4y9xII5uTazb6dhmOlB0962AMpBBmyYek+h+R3rdWMVXNhwOSWHkw8A3H3+0zJTnjNPFkjJXyhicjBOG/jL7ERJEBERAREQEREBERAREQEREBERAREQEREBERAREQE+E45z6TN3QHRqaw2W3N+pqfq9gbbvs2hiHYcQoVl5c8+WDze8UjcpcOK2W3jDnLebnFFJUueZLYVF5F3buHEe3gBxMvPQ/RSaRCiHczcbbD61jfwUccDu8ySTJ01aVrsqRK0+iihR93OZzKz8qcnUem9xeHXD3PckREqLpERA5XpToPlGlur7zWSp8GXipHmCBKV0Dq+tpR/FRny4cp6SwzwnlXoxwFycexqLlGfAWtj7sTQ4Fu5hl/VKbpFnciImkwyIiAiIgIiICIiAiIgIiICIiAiIgIiICIiAiJrppbUXV6ZG2l8lm+gijLNjx7h5kTyZ1G5d0rNp1DZ0bovll5p3Fa0Tfay88ZwqL4Fjnj4KZb9N0Vp6lCV0VqASfVBYk4BZnbJJwBxJ7hMOj+h6NOCKUIJILOWYu5XOCxzx5nhyGTgDMnTI5HInJOo9PoeJxYxV79gEREqrjF03Ag54+BIPuI4iaPkCd/WH222H82m26gPgNnge5mHx2kZHkZpbQL80vWe4qxwPsHKn3gz2BIrQKABnA8SSfieJmU+JnAzgnHEgYBPfgZOPjPs8CeVdAtm3VEcvld33OR/Cep2NgE+AJ+E8n9Dzure3+kutsHsexmH3ES9wY/VMs76nP/VH8rBERNRgEREBERAREQEREBERAREQEREBERAREQERBgfNJpbNVd1FR24XdY5GQics47ye4d/uMtvRvo3ptPkoHLsu1rWsYORkEjskBQSBwAGcCc39HyjqtTZw3Nqth8lSpGVT77GP2p3tTSbDsIxXjLf1n7H1fHx5cs5q5LTM6amGkUrGvbnv0Tj9bp7rssNwU3vYjAjmnWFgpIxjmvlxyMtJrT2Q/EPwV8be0Djq7V+a+cjwJBGFOAZ91xLitMZGC7Hki+GO927h3DJPcG4/SAZmvoqxvchhkEpUGRcu20gjtAkAEEseGMEirlpWY2uYcl969uzIybridrFEVipYAFnKnDBM5AUEEEkEkg4xgEx9UNQlbsLaiVrYjNDZJCkjlaO/ynU0lYREVfVVFA9gAAkODHEzuU/IyTWIiEZuiqiCGDMDz3W2N95bhIFnQa1jdSbCvM19a+4j+rtDBt3kxIOAOzznRuQ3MUIIrU9rIx1p+h9Tx+ly5bs5Uak2MdgHVrkF/pMOGE8hxy3jwHfi34wpedvy51d5rCuHL0tji3rIG5Nuxkryzu4jJOcDE6c59dQPX1kdjrXHtFiq7/iseY9G1WPTU7X25apGPZq5soJ/m5Sy1iJX8N5mO0T036S+TaHUWfO6sqnm79lQPeRKh6O6TqdPWn0UA+AxO/6T9AW9JdXSNQqV1XB3c1Z3MgOEAVxuIOMngARjJIIHK1tD6O1aLGDq6k12BSucc1KknBGR3nMucOa16me5UfqVb2iJiOoSIiJoMQiIgIiICIiAiIgIiICIiAiIgIiICIiAiIgbPR7pddFdYlp203kNv7ktXhlv2WXAz3bV8SRfK7AwypBHiDmeeW1BhgjImHoh0QRqbhXbalddGTUthRXZyVUZGSgGCcpg5xx5g181dR5NDjZPPVPlfbv1KHYMszdnJPasbvY88d5xyVTjlia9JphWDxJZjudjzd8AFj7gAByAAAwAJzKdEF1FRNNKELYQ6sXsJAVe07IDjDt3mdqZebJ5dNnDi8P5JF0WoFOKbOyBhanPqsvJULHlYBgYPrYyM9oLnqBZnKNWBjiGVjk/XDDaPsn+E+VXLZXlgACSjK2CN27YUPce0CPP3znHeadu8uOLxqUzUU71KksAcZ2nBxniM9wPLhx48CJF1uuSgBBt3bexWCFAA4An6FYxz5dwycA85NB1WVVLGrz2RXcybQTnayF1UqO4jjjAI4ZOyqlV4ro9p7+FIY+eQxyfaZYnPHwrRxZ+ZaUPWJ1Nbby2ettX1BvJNhVs43klsKCduQTwAz19vDA4cMDHd4YEVsSASCvDkcZHkdpI+BmUrXv5StUpFYc7V6Vyi0VEoAuS/wBXGELc8uT2mHHG7BBIIp/p49YTQNWoU2Xh1UYHBqWJJA4cse+XXpI5Va+XWPsJ8F2s748CVRgD3Eg908y0tz6/Uvq7eC1s9VCdyVq2M4+k23n4YEn41JveP2V+Xkrjxzv56d5OQn2Imw+aIiICIiAiIgIiICIiAiIgIiICIiAiIgIiICSfRSzbrbE7rNMx+1W6ED4M/wAJGm30ZG/XqV4iqmxnPcAw2gE+JJ4DyPhIs8bxytcOZjNGlq1/Bqn7ltAPssVkA/faubtVeK1LHJ5AAc2YnCqM95JA98yuqDqVbkRg8SD7QRxB8xymirRYYM7vYV9XdtAUkYLAIoG4gkZ8CQMAnOH18vpmK6V2GbLWGeaVnao8g4G8+3IzzwOU2vpUNfVYwm3bgHGB4gjiD5888ZviNyaRNNqCCKrT2/mtyFoHevg2Oa93HHDjJcwupVxtYAg9x8uR8iD3yLtsq9XNqfRJHWAfsueD+xsHn2jyj2ek2JrovWwblORnHIggjmGU8VI8Dxmwzwc3pG7Z+tuNddVJZyxfiew6cQVAXg5PM8gO/M859EDuqZwCFe2xkB57GsYp+Eidj9IvQ1tjaUKLrqQ7bqhl+0FLKdoG58BG5lpp0OqrI2qQMcCORBHcR3GafCpGvLbI+pZJ1FNf7TIiJfYxERAREQEREBERAREQEREBERAREQEREBERAj6pxlEaxaldgGsb1UHex/8AOZEuPRQ0unq2UOm0nczlwWsb6Tt3+zkO7EqdtQYYIyJx7vRXSscmpP3RK+fDbJGonS9xOTTD7ruV26U9MtDp+D6hC30E7bn2IuTK5qf0g3uc6fQnqx8619jMP2UAOPfiR9H0LRTwStV9gA/KSTpzbZXp0IQ2sV3EcFAUsxx34VW4d8hrwqVjdu1m31K958aQgem/p3rtHTp9XQuls0+oyoY1WB67Fzmtx1uD6rcQPmnyzSLP0x9JHkdOvsq//WM9I/SN6H3azTabo/RJWtVLmxrLHx2sMOSgsWY2OxOAOXjwqPQv6HNVTfVba+ltRTuZN1nEgHaONeCN2OfhII/xRHw0dXlztD+mjXhgHq09oJxgI6sfJSrc/cZ6p6G+mY1/Ys01+mtxnbYjbHxz6u0qAT5EA+3BxGfoK7crGnOz1cNXhSeBYZI444Z8M+JnU6I6HdbBbbtGzOxQcnLKV3McYGAzDAzz58JDeaTHUaWIp4/+tp9r5A1FQJ4dtcHLoOalefWLxwOeQV4Z4T0YEAgggjII5EHkRMaqwowowNzN72YsT7yTNGrBrqPVjHVrlVAHEJx2AdwIGPLMh9jLVk8CnF62FirkZYDgwGfpKWXJ4AtNuu6I0nSCCxkViRhbFyli4PEbhhgQRxU94wR3SNrsbRcHVTWpIY+qUIBZWxxwdqnI4ggHjxB5/ROpdL11Dgp17JXZXnIUN2auHfYGKgt4ORxCri1xrTHSryPHrfy43TfQN+gBsDG/Tjm2P1lY8bFHBl8WXGO8ADMj02hwCDkGepkZnl/pD0HZodQTRWz6exXs2qMmnaV3KF5le2CAM4G7hheGhTJ8Sy+RxY15U/oiatNqVsUMpBBGeE2ydnEREPCIiAiIgIiICIiAiIgIiICIiAiIgIiICaNXpRYMHPkQSCD4gjiDN8Q9iddw4Y6Ees76tTqA44jN9jDP1WYg/CWrRenFCqF1WaLAO0Sp6snxV+WD4HiPvkGRekVXYxYDgJXy8al4/C7g52THPfa9dH9IVahBZTYtisMgqQcyVOV0P6L1no6ipq0FgQXAsgbbdZlznI4jLlT+ySOEiad7K+NZxgkPTYSQCOBVW5oQR3ZUjkOIMzr8fXqWz/yYjXlCwSNXrV2NYxCBCyvk+qVOCCfgR4gjxkE9IXnh1dKefWPZ+HYn5yL8kDP1tnbsAwGIA2jwUDljJ4nJ4njOK4Z+Xl+XSPXb4E6w5G5aQQyVHh2gciwqRlRyITkMA4DcFdIvtqsYc1QuPag3D7wJJnN6bvJqurrwX6l8k8VQFDxbHM+C8z5DjLMRr0z7Xm9ty9CkDpcYFdnemoqI/wARupbP2bWk5eQ9kh9NfyFh8ELe9eI/KTriteknoduJ1Gj2pZks9XKu3vJHcj+fInnjO6VbS6vcSjApYh2ujDDKfAj/AM5gz1ucD0o9GE1g3qervUdi0DmPoWD5yZ94ycEccyUvpVz8aMnce1Nic2/UailjVbpr96cG2VWWIfNXVcMCMfHiAeESbyhm/wCDJ+HSiInSEiIgIiICIiAiJjTTZdZ1NOzfsLku21QqlQSSATzZeQ755MxEbl1Ws2nUMok1vRbU4yNRQT4YcD97B/KRLuitdV61C2jvNNgfH2W2sfcsijPjn5WLcPNWNzVjEh19IoW2NuRxzR1KsParYIksHPKSxO1eazHt9iInrkiIgIiICRjo/ldnUcdioXtI4dkcAgPcWYge8num6+zapJ7hLD6MdHdVoxcw7epuodsjlWbkFa+zYc47i7SPJbULXExed9z6hcwJU/SC5U1HZRzmv9aVXcA4xs4A7ixXOcA8FTlwzbJT7H3WWt43OP8A2z1Y+6sSrf008s6qinpGoetYq+TnYfg+DPn/ABKr5tiv5J+sPwTJkvMZkSr0ibrLOABqX6RwbD9VeIX2nJ/ZHOY62hU09qrwHVWeZyVOWJPEnxJ4mTZG6TXNNo8anHxUiHse15AkLpj+RYH5xVP33Vf90myB0yuURRzOoox9i5HP4UMnXk+IiAiIgeXRES4+dIiICIiAiIgJF1ek34ZXZHX1WU4YewyVE8mInqXVbTWdw5YXXrgrr7jjuZaiD7exn752vRv0n1T3fJ7qOswpZraVOFA73Tuz5Ek+Ej2NgE+U7/odXt0QsQAvc9jtk4BKuyKpYAkAKo7jxz4ynyceOtN6avBz5sl9TPToXGjVKVsFdoXiVcdpPMhu1WfgZWh6L9YwbSXPTSf6UG0HwNIyGKc+Ltx5jIOZ3Wr+U2bbagFpwSTtYM7DIVW57QMEggZ3KOWQZOr6QCWVVAFmtbBxyRdjtvc+fVsAOZOe4EihTJan2y0smGmT7oU3pHS6jSZa5Q9Q/nq8lQP6xTxT2nh5z7VaGGVORL7Kn016LFSbtGArZy1GQK38er7kby9U+XEy5h5u+r/2zuR9N+cf9IMSHpOkFfIPZYHDKRgqRzBB4gyYDNCJ2yJiYnUkREPEezTfKLadMP52wK31B2rPwK09L6Y7NLEcAm1vYEZW4fCU30E03Wau248qagi+G605JHmFT8cuXTqZ014/qLMe3Yce/MrZJ3LY4lPHHv8AKdKXp2yN30mZ/wB9i38Zc1OeI75SOjjmqs+NSH8IkN3ef1CRERI1cmnVjK4+kyL++6r/ABm6a7hxr/vGn/164j29r7hdJB14zbpwOYsew/VWp0P4rUk6QDhtV51ac5/x3GP/AK5k68lG8bxXx3FS3LgACBxPdktw8cHwm2QtC+97XxwD9Wp8RWOJ/fawfZk2AiIgeXRES4+dIiICIiAiIgIiIETpE8FUttD2IjN9BXcKz8fAEn3S7rpfkwCUIDUvDqgQCp72QngSx4kMRkktnJOafqKQ6lWGQRgyNRrNdpuFNq2IOSWgtgeAccfjmVOViveP0tLgcjHj3Fuv3W2/VujkVghrrF4PU2FbaqtizIQ9hMgZzlTjdnEnHQKEIALNu6zczlWawcmaxRkeHAYC9nGOEomp9K9aw226WoVll3MjszqAwO9FZQNwIyOPMA92JddF09p7kDpcmD4sAQfAg8QfIzPyY701uGxjy0yb8Z23f8QUeslqnvHVO2PtIGU+4mS1ORnx933SHp+lKbSyU212OoztDg/HGcDzxNZau3LlnqdEy/aKMgGeLLnayg7sEhlODjIkWku2Wn9H9NqW1DXUI7daFD4w4UU1dkWLhgNxbke8zk9J+hFtXb0dpYf0Np+5LR+TA5z6wlt6DqZaE3+swNjZGCGsJcgjy3Y90nzTx7rEQoZcdckzuHklerw5qsVq7V9ZGGCPPzBwcEcD3Ezfa+AT5T0Dp7oGnWpttU5GdlinFlZPeje4cDkHHEGea+kHRWq0pGncb1tcV1XqDty5wOsHzGGc8TgjkeYFiuTftm5eHNZ3XuF4/R7pNmjFhHG92uPsPZT8CIffLJbWGBU8mBB9h4TR0cKxUi0lWrRAilSCMKMAAjyEkyCWnWPGIhC6IsLaeljzNFZPtKAyqdHfyVX9kn+USz9HtjTkD5huQeyp3Qfcola0YxWg/YX/ACicXQ5/huiIkauRWubKV8b0/Cd/+yJlpP8AmNN/bN/oXT2Pbqn3Qt05+gO63UP4OtYPiqVq33PZZOhOGLduhttHzqtRep8rN9i/hZfhJl1P6G/ka2+mvWH22k2H73MmzCqsKoUcgAB7hiZwEREDy6IiXHzpERAREQEREBERAREQPhGZzdZ0Bp7TuepGPiVB/OdOI06iZj0hejPQtFV2puFFbijQ2MEKLgsxBHA+SMPeZc19H6t1OmrZilAXr8szcFAKpvJyHfA3LxDIW3DtKZW+h+k00epL3Y6m6vq7GIyFOcqz/sesD4bsngDPSdHVWqAVBFTmAoAXjxyMeOZVyV/V22eLbeOO26IicpyYXVB1KsMgjBEziBzdP0Ya2Vw+WBIYkcbK8Hathz2mU4w544BHzmz0oiBzKSFTUL3JZZ+NRaf9SV7T+ov1R+Qnfv4fK18axZ7mqKf9Izg0eqv1R+Ujugz/AAziInCuTb0aM6mkeHWN8E2/75qm/oYf+rT+73fHfp/+89r7d4/uhYOk7ilNjL6wrYr9bHZHxxInTFATRXVryXS2KvsFZA/Kb+k13CtPpXp/8Z63/pY9829IrmmweNTj4qZMuJETTo2zWh8UU/ECboCIiB5dERLj50iIgIiICIiAiIgIiICIiBp1Yypz4Trfoktbq703Hal7BVycKNq8FHIDieURIsvqGhwfcvQYiJA0iIiAiIgcnWevqf7nX+eonDr5D2CInF0Gf4ZRESNXJL6D/wCZ/wAB/wDPXETqvtJi+6HZ1H8tV7LD78KM/An4mSNT6jfVP5RElW2vo7+Sr/s0/wAokiIgIiIH/9k="/>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0" name="AutoShape 4" descr="data:image/jpeg;base64,/9j/4AAQSkZJRgABAQAAAQABAAD/2wCEAAkGBxMQEhQREhITFBUUERYVFRYYFBgYFxYWFBYXGBgVFRQYHCghGRolGxQVLTEiJSkrLi4uGB8zODMsNygtLi0BCgoKDg0OGxAQGy8jICYsLCwsLiw0LDQsLSwsLCwsLCwvLywsLDQsLCwsLCwsLDQsLCwsLCwsLCwsLCwsLCwsLP/AABEIAMIBAwMBIgACEQEDEQH/xAAbAAEAAgMBAQAAAAAAAAAAAAAABAYCAwUHAf/EAEgQAAICAQICBgUIBQoFBQAAAAECAAMRBBIhMQUTIkFRYQYycYGRFEJScoKhorEHI2KSwTNDU2NzdIOys8IVNMPh8CSTo7TR/8QAGgEBAAMBAQEAAAAAAAAAAAAAAAMEBQIBBv/EACkRAQACAgICAQMEAgMAAAAAAAABAgMRBCESMUEFMlEiYXGRE4EUI0L/2gAMAwEAAhEDEQA/AO/ERLj50iIgIiICIiAiIgIiICIiAiIgIiICIiAiJp3PY4ppXfY3IdyjvZz81R4/xwJ5M6dVrNp1BqdUtYyxAm/TdHay8Zro2KeT3N1YP2cF/ftlk6G9H69N22xbf32EcEPhUvzfbzP3TrMxPE8ZQy82InVWvg+mxreRUR6Larvv04PgN5HxwPykHXdH6vTAtZWtiDm9TF9o8WQgMPcCB4y9xII5uTazb6dhmOlB0962AMpBBmyYek+h+R3rdWMVXNhwOSWHkw8A3H3+0zJTnjNPFkjJXyhicjBOG/jL7ERJEBERAREQEREBERAREQEREBERAREQEREBERAREQE+E45z6TN3QHRqaw2W3N+pqfq9gbbvs2hiHYcQoVl5c8+WDze8UjcpcOK2W3jDnLebnFFJUueZLYVF5F3buHEe3gBxMvPQ/RSaRCiHczcbbD61jfwUccDu8ySTJ01aVrsqRK0+iihR93OZzKz8qcnUem9xeHXD3PckREqLpERA5XpToPlGlur7zWSp8GXipHmCBKV0Dq+tpR/FRny4cp6SwzwnlXoxwFycexqLlGfAWtj7sTQ4Fu5hl/VKbpFnciImkwyIiAiIgIiICIiAiIgIiICIiAiIgIiICIiAiJrppbUXV6ZG2l8lm+gijLNjx7h5kTyZ1G5d0rNp1DZ0bovll5p3Fa0Tfay88ZwqL4Fjnj4KZb9N0Vp6lCV0VqASfVBYk4BZnbJJwBxJ7hMOj+h6NOCKUIJILOWYu5XOCxzx5nhyGTgDMnTI5HInJOo9PoeJxYxV79gEREqrjF03Ag54+BIPuI4iaPkCd/WH222H82m26gPgNnge5mHx2kZHkZpbQL80vWe4qxwPsHKn3gz2BIrQKABnA8SSfieJmU+JnAzgnHEgYBPfgZOPjPs8CeVdAtm3VEcvld33OR/Cep2NgE+AJ+E8n9Dzure3+kutsHsexmH3ES9wY/VMs76nP/VH8rBERNRgEREBERAREQEREBERAREQEREBERAREQERBgfNJpbNVd1FR24XdY5GQics47ye4d/uMtvRvo3ptPkoHLsu1rWsYORkEjskBQSBwAGcCc39HyjqtTZw3Nqth8lSpGVT77GP2p3tTSbDsIxXjLf1n7H1fHx5cs5q5LTM6amGkUrGvbnv0Tj9bp7rssNwU3vYjAjmnWFgpIxjmvlxyMtJrT2Q/EPwV8be0Djq7V+a+cjwJBGFOAZ91xLitMZGC7Hki+GO927h3DJPcG4/SAZmvoqxvchhkEpUGRcu20gjtAkAEEseGMEirlpWY2uYcl969uzIybridrFEVipYAFnKnDBM5AUEEEkEkg4xgEx9UNQlbsLaiVrYjNDZJCkjlaO/ynU0lYREVfVVFA9gAAkODHEzuU/IyTWIiEZuiqiCGDMDz3W2N95bhIFnQa1jdSbCvM19a+4j+rtDBt3kxIOAOzznRuQ3MUIIrU9rIx1p+h9Tx+ly5bs5Uak2MdgHVrkF/pMOGE8hxy3jwHfi34wpedvy51d5rCuHL0tji3rIG5Nuxkryzu4jJOcDE6c59dQPX1kdjrXHtFiq7/iseY9G1WPTU7X25apGPZq5soJ/m5Sy1iJX8N5mO0T036S+TaHUWfO6sqnm79lQPeRKh6O6TqdPWn0UA+AxO/6T9AW9JdXSNQqV1XB3c1Z3MgOEAVxuIOMngARjJIIHK1tD6O1aLGDq6k12BSucc1KknBGR3nMucOa16me5UfqVb2iJiOoSIiJoMQiIgIiICIiAiIgIiICIiAiIgIiICIiAiIgbPR7pddFdYlp203kNv7ktXhlv2WXAz3bV8SRfK7AwypBHiDmeeW1BhgjImHoh0QRqbhXbalddGTUthRXZyVUZGSgGCcpg5xx5g181dR5NDjZPPVPlfbv1KHYMszdnJPasbvY88d5xyVTjlia9JphWDxJZjudjzd8AFj7gAByAAAwAJzKdEF1FRNNKELYQ6sXsJAVe07IDjDt3mdqZebJ5dNnDi8P5JF0WoFOKbOyBhanPqsvJULHlYBgYPrYyM9oLnqBZnKNWBjiGVjk/XDDaPsn+E+VXLZXlgACSjK2CN27YUPce0CPP3znHeadu8uOLxqUzUU71KksAcZ2nBxniM9wPLhx48CJF1uuSgBBt3bexWCFAA4An6FYxz5dwycA85NB1WVVLGrz2RXcybQTnayF1UqO4jjjAI4ZOyqlV4ro9p7+FIY+eQxyfaZYnPHwrRxZ+ZaUPWJ1Nbby2ettX1BvJNhVs43klsKCduQTwAz19vDA4cMDHd4YEVsSASCvDkcZHkdpI+BmUrXv5StUpFYc7V6Vyi0VEoAuS/wBXGELc8uT2mHHG7BBIIp/p49YTQNWoU2Xh1UYHBqWJJA4cse+XXpI5Va+XWPsJ8F2s748CVRgD3Eg908y0tz6/Uvq7eC1s9VCdyVq2M4+k23n4YEn41JveP2V+Xkrjxzv56d5OQn2Imw+aIiICIiAiIgIiICIiAiIgIiICIiAiIgIiICSfRSzbrbE7rNMx+1W6ED4M/wAJGm30ZG/XqV4iqmxnPcAw2gE+JJ4DyPhIs8bxytcOZjNGlq1/Bqn7ltAPssVkA/faubtVeK1LHJ5AAc2YnCqM95JA98yuqDqVbkRg8SD7QRxB8xymirRYYM7vYV9XdtAUkYLAIoG4gkZ8CQMAnOH18vpmK6V2GbLWGeaVnao8g4G8+3IzzwOU2vpUNfVYwm3bgHGB4gjiD5888ZviNyaRNNqCCKrT2/mtyFoHevg2Oa93HHDjJcwupVxtYAg9x8uR8iD3yLtsq9XNqfRJHWAfsueD+xsHn2jyj2ek2JrovWwblORnHIggjmGU8VI8Dxmwzwc3pG7Z+tuNddVJZyxfiew6cQVAXg5PM8gO/M859EDuqZwCFe2xkB57GsYp+Eidj9IvQ1tjaUKLrqQ7bqhl+0FLKdoG58BG5lpp0OqrI2qQMcCORBHcR3GafCpGvLbI+pZJ1FNf7TIiJfYxERAREQEREBERAREQEREBERAREQEREBERAj6pxlEaxaldgGsb1UHex/8AOZEuPRQ0unq2UOm0nczlwWsb6Tt3+zkO7EqdtQYYIyJx7vRXSscmpP3RK+fDbJGonS9xOTTD7ruV26U9MtDp+D6hC30E7bn2IuTK5qf0g3uc6fQnqx8619jMP2UAOPfiR9H0LRTwStV9gA/KSTpzbZXp0IQ2sV3EcFAUsxx34VW4d8hrwqVjdu1m31K958aQgem/p3rtHTp9XQuls0+oyoY1WB67Fzmtx1uD6rcQPmnyzSLP0x9JHkdOvsq//WM9I/SN6H3azTabo/RJWtVLmxrLHx2sMOSgsWY2OxOAOXjwqPQv6HNVTfVba+ltRTuZN1nEgHaONeCN2OfhII/xRHw0dXlztD+mjXhgHq09oJxgI6sfJSrc/cZ6p6G+mY1/Ys01+mtxnbYjbHxz6u0qAT5EA+3BxGfoK7crGnOz1cNXhSeBYZI444Z8M+JnU6I6HdbBbbtGzOxQcnLKV3McYGAzDAzz58JDeaTHUaWIp4/+tp9r5A1FQJ4dtcHLoOalefWLxwOeQV4Z4T0YEAgggjII5EHkRMaqwowowNzN72YsT7yTNGrBrqPVjHVrlVAHEJx2AdwIGPLMh9jLVk8CnF62FirkZYDgwGfpKWXJ4AtNuu6I0nSCCxkViRhbFyli4PEbhhgQRxU94wR3SNrsbRcHVTWpIY+qUIBZWxxwdqnI4ggHjxB5/ROpdL11Dgp17JXZXnIUN2auHfYGKgt4ORxCri1xrTHSryPHrfy43TfQN+gBsDG/Tjm2P1lY8bFHBl8WXGO8ADMj02hwCDkGepkZnl/pD0HZodQTRWz6exXs2qMmnaV3KF5le2CAM4G7hheGhTJ8Sy+RxY15U/oiatNqVsUMpBBGeE2ydnEREPCIiAiIgIiICIiAiIgIiICIiAiIgIiICaNXpRYMHPkQSCD4gjiDN8Q9iddw4Y6Ees76tTqA44jN9jDP1WYg/CWrRenFCqF1WaLAO0Sp6snxV+WD4HiPvkGRekVXYxYDgJXy8al4/C7g52THPfa9dH9IVahBZTYtisMgqQcyVOV0P6L1no6ipq0FgQXAsgbbdZlznI4jLlT+ySOEiad7K+NZxgkPTYSQCOBVW5oQR3ZUjkOIMzr8fXqWz/yYjXlCwSNXrV2NYxCBCyvk+qVOCCfgR4gjxkE9IXnh1dKefWPZ+HYn5yL8kDP1tnbsAwGIA2jwUDljJ4nJ4njOK4Z+Xl+XSPXb4E6w5G5aQQyVHh2gciwqRlRyITkMA4DcFdIvtqsYc1QuPag3D7wJJnN6bvJqurrwX6l8k8VQFDxbHM+C8z5DjLMRr0z7Xm9ty9CkDpcYFdnemoqI/wARupbP2bWk5eQ9kh9NfyFh8ELe9eI/KTriteknoduJ1Gj2pZks9XKu3vJHcj+fInnjO6VbS6vcSjApYh2ujDDKfAj/AM5gz1ucD0o9GE1g3qervUdi0DmPoWD5yZ94ycEccyUvpVz8aMnce1Nic2/UailjVbpr96cG2VWWIfNXVcMCMfHiAeESbyhm/wCDJ+HSiInSEiIgIiICIiAiJjTTZdZ1NOzfsLku21QqlQSSATzZeQ755MxEbl1Ws2nUMok1vRbU4yNRQT4YcD97B/KRLuitdV61C2jvNNgfH2W2sfcsijPjn5WLcPNWNzVjEh19IoW2NuRxzR1KsParYIksHPKSxO1eazHt9iInrkiIgIiICRjo/ldnUcdioXtI4dkcAgPcWYge8num6+zapJ7hLD6MdHdVoxcw7epuodsjlWbkFa+zYc47i7SPJbULXExed9z6hcwJU/SC5U1HZRzmv9aVXcA4xs4A7ixXOcA8FTlwzbJT7H3WWt43OP8A2z1Y+6sSrf008s6qinpGoetYq+TnYfg+DPn/ABKr5tiv5J+sPwTJkvMZkSr0ibrLOABqX6RwbD9VeIX2nJ/ZHOY62hU09qrwHVWeZyVOWJPEnxJ4mTZG6TXNNo8anHxUiHse15AkLpj+RYH5xVP33Vf90myB0yuURRzOoox9i5HP4UMnXk+IiAiIgeXRES4+dIiICIiAiIgJF1ek34ZXZHX1WU4YewyVE8mInqXVbTWdw5YXXrgrr7jjuZaiD7exn752vRv0n1T3fJ7qOswpZraVOFA73Tuz5Ek+Ej2NgE+U7/odXt0QsQAvc9jtk4BKuyKpYAkAKo7jxz4ynyceOtN6avBz5sl9TPToXGjVKVsFdoXiVcdpPMhu1WfgZWh6L9YwbSXPTSf6UG0HwNIyGKc+Ltx5jIOZ3Wr+U2bbagFpwSTtYM7DIVW57QMEggZ3KOWQZOr6QCWVVAFmtbBxyRdjtvc+fVsAOZOe4EihTJan2y0smGmT7oU3pHS6jSZa5Q9Q/nq8lQP6xTxT2nh5z7VaGGVORL7Kn016LFSbtGArZy1GQK38er7kby9U+XEy5h5u+r/2zuR9N+cf9IMSHpOkFfIPZYHDKRgqRzBB4gyYDNCJ2yJiYnUkREPEezTfKLadMP52wK31B2rPwK09L6Y7NLEcAm1vYEZW4fCU30E03Wau248qagi+G605JHmFT8cuXTqZ014/qLMe3Yce/MrZJ3LY4lPHHv8AKdKXp2yN30mZ/wB9i38Zc1OeI75SOjjmqs+NSH8IkN3ef1CRERI1cmnVjK4+kyL++6r/ABm6a7hxr/vGn/164j29r7hdJB14zbpwOYsew/VWp0P4rUk6QDhtV51ac5/x3GP/AK5k68lG8bxXx3FS3LgACBxPdktw8cHwm2QtC+97XxwD9Wp8RWOJ/fawfZk2AiIgeXRES4+dIiICIiAiIgIiIETpE8FUttD2IjN9BXcKz8fAEn3S7rpfkwCUIDUvDqgQCp72QngSx4kMRkktnJOafqKQ6lWGQRgyNRrNdpuFNq2IOSWgtgeAccfjmVOViveP0tLgcjHj3Fuv3W2/VujkVghrrF4PU2FbaqtizIQ9hMgZzlTjdnEnHQKEIALNu6zczlWawcmaxRkeHAYC9nGOEomp9K9aw226WoVll3MjszqAwO9FZQNwIyOPMA92JddF09p7kDpcmD4sAQfAg8QfIzPyY701uGxjy0yb8Z23f8QUeslqnvHVO2PtIGU+4mS1ORnx933SHp+lKbSyU212OoztDg/HGcDzxNZau3LlnqdEy/aKMgGeLLnayg7sEhlODjIkWku2Wn9H9NqW1DXUI7daFD4w4UU1dkWLhgNxbke8zk9J+hFtXb0dpYf0Np+5LR+TA5z6wlt6DqZaE3+swNjZGCGsJcgjy3Y90nzTx7rEQoZcdckzuHklerw5qsVq7V9ZGGCPPzBwcEcD3Ezfa+AT5T0Dp7oGnWpttU5GdlinFlZPeje4cDkHHEGea+kHRWq0pGncb1tcV1XqDty5wOsHzGGc8TgjkeYFiuTftm5eHNZ3XuF4/R7pNmjFhHG92uPsPZT8CIffLJbWGBU8mBB9h4TR0cKxUi0lWrRAilSCMKMAAjyEkyCWnWPGIhC6IsLaeljzNFZPtKAyqdHfyVX9kn+USz9HtjTkD5huQeyp3Qfcola0YxWg/YX/ACicXQ5/huiIkauRWubKV8b0/Cd/+yJlpP8AmNN/bN/oXT2Pbqn3Qt05+gO63UP4OtYPiqVq33PZZOhOGLduhttHzqtRep8rN9i/hZfhJl1P6G/ka2+mvWH22k2H73MmzCqsKoUcgAB7hiZwEREDy6IiXHzpERAREQEREBERAREQPhGZzdZ0Bp7TuepGPiVB/OdOI06iZj0hejPQtFV2puFFbijQ2MEKLgsxBHA+SMPeZc19H6t1OmrZilAXr8szcFAKpvJyHfA3LxDIW3DtKZW+h+k00epL3Y6m6vq7GIyFOcqz/sesD4bsngDPSdHVWqAVBFTmAoAXjxyMeOZVyV/V22eLbeOO26IicpyYXVB1KsMgjBEziBzdP0Ya2Vw+WBIYkcbK8Hathz2mU4w544BHzmz0oiBzKSFTUL3JZZ+NRaf9SV7T+ov1R+Qnfv4fK18axZ7mqKf9Izg0eqv1R+Ujugz/AAziInCuTb0aM6mkeHWN8E2/75qm/oYf+rT+73fHfp/+89r7d4/uhYOk7ilNjL6wrYr9bHZHxxInTFATRXVryXS2KvsFZA/Kb+k13CtPpXp/8Z63/pY9829IrmmweNTj4qZMuJETTo2zWh8UU/ECboCIiB5dERLj50iIgIiICIiAiIgIiICIiBp1Yypz4Trfoktbq703Hal7BVycKNq8FHIDieURIsvqGhwfcvQYiJA0iIiAiIgcnWevqf7nX+eonDr5D2CInF0Gf4ZRESNXJL6D/wCZ/wAB/wDPXETqvtJi+6HZ1H8tV7LD78KM/An4mSNT6jfVP5RElW2vo7+Sr/s0/wAokiIgIiIH/9k="/>
          <p:cNvSpPr>
            <a:spLocks noChangeAspect="1" noChangeArrowheads="1"/>
          </p:cNvSpPr>
          <p:nvPr/>
        </p:nvSpPr>
        <p:spPr bwMode="auto">
          <a:xfrm>
            <a:off x="21590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1" name="AutoShape 6" descr="data:image/jpeg;base64,/9j/4AAQSkZJRgABAQAAAQABAAD/2wCEAAkGBxMQEhQREhITFBUUERYVFRYYFBgYFxYWFBYXGBgVFRQYHCghGRolGxQVLTEiJSkrLi4uGB8zODMsNygtLi0BCgoKDg0OGxAQGy8jICYsLCwsLiw0LDQsLSwsLCwsLCwvLywsLDQsLCwsLCwsLDQsLCwsLCwsLCwsLCwsLCwsLP/AABEIAMIBAwMBIgACEQEDEQH/xAAbAAEAAgMBAQAAAAAAAAAAAAAABAYCAwUHAf/EAEgQAAICAQICBgUIBQoFBQAAAAECAAMRBBIhMQUTIkFRYQYycYGRFEJScoKhorEHI2KSwTNDU2NzdIOys8IVNMPh8CSTo7TR/8QAGgEBAAMBAQEAAAAAAAAAAAAAAAMEBQIBBv/EACkRAQACAgICAQMEAgMAAAAAAAABAgMRBCESMUEFMlEiYXGRE4EUI0L/2gAMAwEAAhEDEQA/AO/ERLj50iIgIiICIiAiIgIiICIiAiIgIiICIiAiJp3PY4ppXfY3IdyjvZz81R4/xwJ5M6dVrNp1BqdUtYyxAm/TdHay8Zro2KeT3N1YP2cF/ftlk6G9H69N22xbf32EcEPhUvzfbzP3TrMxPE8ZQy82InVWvg+mxreRUR6Larvv04PgN5HxwPykHXdH6vTAtZWtiDm9TF9o8WQgMPcCB4y9xII5uTazb6dhmOlB0962AMpBBmyYek+h+R3rdWMVXNhwOSWHkw8A3H3+0zJTnjNPFkjJXyhicjBOG/jL7ERJEBERAREQEREBERAREQEREBERAREQEREBERAREQE+E45z6TN3QHRqaw2W3N+pqfq9gbbvs2hiHYcQoVl5c8+WDze8UjcpcOK2W3jDnLebnFFJUueZLYVF5F3buHEe3gBxMvPQ/RSaRCiHczcbbD61jfwUccDu8ySTJ01aVrsqRK0+iihR93OZzKz8qcnUem9xeHXD3PckREqLpERA5XpToPlGlur7zWSp8GXipHmCBKV0Dq+tpR/FRny4cp6SwzwnlXoxwFycexqLlGfAWtj7sTQ4Fu5hl/VKbpFnciImkwyIiAiIgIiICIiAiIgIiICIiAiIgIiICIiAiJrppbUXV6ZG2l8lm+gijLNjx7h5kTyZ1G5d0rNp1DZ0bovll5p3Fa0Tfay88ZwqL4Fjnj4KZb9N0Vp6lCV0VqASfVBYk4BZnbJJwBxJ7hMOj+h6NOCKUIJILOWYu5XOCxzx5nhyGTgDMnTI5HInJOo9PoeJxYxV79gEREqrjF03Ag54+BIPuI4iaPkCd/WH222H82m26gPgNnge5mHx2kZHkZpbQL80vWe4qxwPsHKn3gz2BIrQKABnA8SSfieJmU+JnAzgnHEgYBPfgZOPjPs8CeVdAtm3VEcvld33OR/Cep2NgE+AJ+E8n9Dzure3+kutsHsexmH3ES9wY/VMs76nP/VH8rBERNRgEREBERAREQEREBERAREQEREBERAREQERBgfNJpbNVd1FR24XdY5GQics47ye4d/uMtvRvo3ptPkoHLsu1rWsYORkEjskBQSBwAGcCc39HyjqtTZw3Nqth8lSpGVT77GP2p3tTSbDsIxXjLf1n7H1fHx5cs5q5LTM6amGkUrGvbnv0Tj9bp7rssNwU3vYjAjmnWFgpIxjmvlxyMtJrT2Q/EPwV8be0Djq7V+a+cjwJBGFOAZ91xLitMZGC7Hki+GO927h3DJPcG4/SAZmvoqxvchhkEpUGRcu20gjtAkAEEseGMEirlpWY2uYcl969uzIybridrFEVipYAFnKnDBM5AUEEEkEkg4xgEx9UNQlbsLaiVrYjNDZJCkjlaO/ynU0lYREVfVVFA9gAAkODHEzuU/IyTWIiEZuiqiCGDMDz3W2N95bhIFnQa1jdSbCvM19a+4j+rtDBt3kxIOAOzznRuQ3MUIIrU9rIx1p+h9Tx+ly5bs5Uak2MdgHVrkF/pMOGE8hxy3jwHfi34wpedvy51d5rCuHL0tji3rIG5Nuxkryzu4jJOcDE6c59dQPX1kdjrXHtFiq7/iseY9G1WPTU7X25apGPZq5soJ/m5Sy1iJX8N5mO0T036S+TaHUWfO6sqnm79lQPeRKh6O6TqdPWn0UA+AxO/6T9AW9JdXSNQqV1XB3c1Z3MgOEAVxuIOMngARjJIIHK1tD6O1aLGDq6k12BSucc1KknBGR3nMucOa16me5UfqVb2iJiOoSIiJoMQiIgIiICIiAiIgIiICIiAiIgIiICIiAiIgbPR7pddFdYlp203kNv7ktXhlv2WXAz3bV8SRfK7AwypBHiDmeeW1BhgjImHoh0QRqbhXbalddGTUthRXZyVUZGSgGCcpg5xx5g181dR5NDjZPPVPlfbv1KHYMszdnJPasbvY88d5xyVTjlia9JphWDxJZjudjzd8AFj7gAByAAAwAJzKdEF1FRNNKELYQ6sXsJAVe07IDjDt3mdqZebJ5dNnDi8P5JF0WoFOKbOyBhanPqsvJULHlYBgYPrYyM9oLnqBZnKNWBjiGVjk/XDDaPsn+E+VXLZXlgACSjK2CN27YUPce0CPP3znHeadu8uOLxqUzUU71KksAcZ2nBxniM9wPLhx48CJF1uuSgBBt3bexWCFAA4An6FYxz5dwycA85NB1WVVLGrz2RXcybQTnayF1UqO4jjjAI4ZOyqlV4ro9p7+FIY+eQxyfaZYnPHwrRxZ+ZaUPWJ1Nbby2ettX1BvJNhVs43klsKCduQTwAz19vDA4cMDHd4YEVsSASCvDkcZHkdpI+BmUrXv5StUpFYc7V6Vyi0VEoAuS/wBXGELc8uT2mHHG7BBIIp/p49YTQNWoU2Xh1UYHBqWJJA4cse+XXpI5Va+XWPsJ8F2s748CVRgD3Eg908y0tz6/Uvq7eC1s9VCdyVq2M4+k23n4YEn41JveP2V+Xkrjxzv56d5OQn2Imw+aIiICIiAiIgIiICIiAiIgIiICIiAiIgIiICSfRSzbrbE7rNMx+1W6ED4M/wAJGm30ZG/XqV4iqmxnPcAw2gE+JJ4DyPhIs8bxytcOZjNGlq1/Bqn7ltAPssVkA/faubtVeK1LHJ5AAc2YnCqM95JA98yuqDqVbkRg8SD7QRxB8xymirRYYM7vYV9XdtAUkYLAIoG4gkZ8CQMAnOH18vpmK6V2GbLWGeaVnao8g4G8+3IzzwOU2vpUNfVYwm3bgHGB4gjiD5888ZviNyaRNNqCCKrT2/mtyFoHevg2Oa93HHDjJcwupVxtYAg9x8uR8iD3yLtsq9XNqfRJHWAfsueD+xsHn2jyj2ek2JrovWwblORnHIggjmGU8VI8Dxmwzwc3pG7Z+tuNddVJZyxfiew6cQVAXg5PM8gO/M859EDuqZwCFe2xkB57GsYp+Eidj9IvQ1tjaUKLrqQ7bqhl+0FLKdoG58BG5lpp0OqrI2qQMcCORBHcR3GafCpGvLbI+pZJ1FNf7TIiJfYxERAREQEREBERAREQEREBERAREQEREBERAj6pxlEaxaldgGsb1UHex/8AOZEuPRQ0unq2UOm0nczlwWsb6Tt3+zkO7EqdtQYYIyJx7vRXSscmpP3RK+fDbJGonS9xOTTD7ruV26U9MtDp+D6hC30E7bn2IuTK5qf0g3uc6fQnqx8619jMP2UAOPfiR9H0LRTwStV9gA/KSTpzbZXp0IQ2sV3EcFAUsxx34VW4d8hrwqVjdu1m31K958aQgem/p3rtHTp9XQuls0+oyoY1WB67Fzmtx1uD6rcQPmnyzSLP0x9JHkdOvsq//WM9I/SN6H3azTabo/RJWtVLmxrLHx2sMOSgsWY2OxOAOXjwqPQv6HNVTfVba+ltRTuZN1nEgHaONeCN2OfhII/xRHw0dXlztD+mjXhgHq09oJxgI6sfJSrc/cZ6p6G+mY1/Ys01+mtxnbYjbHxz6u0qAT5EA+3BxGfoK7crGnOz1cNXhSeBYZI444Z8M+JnU6I6HdbBbbtGzOxQcnLKV3McYGAzDAzz58JDeaTHUaWIp4/+tp9r5A1FQJ4dtcHLoOalefWLxwOeQV4Z4T0YEAgggjII5EHkRMaqwowowNzN72YsT7yTNGrBrqPVjHVrlVAHEJx2AdwIGPLMh9jLVk8CnF62FirkZYDgwGfpKWXJ4AtNuu6I0nSCCxkViRhbFyli4PEbhhgQRxU94wR3SNrsbRcHVTWpIY+qUIBZWxxwdqnI4ggHjxB5/ROpdL11Dgp17JXZXnIUN2auHfYGKgt4ORxCri1xrTHSryPHrfy43TfQN+gBsDG/Tjm2P1lY8bFHBl8WXGO8ADMj02hwCDkGepkZnl/pD0HZodQTRWz6exXs2qMmnaV3KF5le2CAM4G7hheGhTJ8Sy+RxY15U/oiatNqVsUMpBBGeE2ydnEREPCIiAiIgIiICIiAiIgIiICIiAiIgIiICaNXpRYMHPkQSCD4gjiDN8Q9iddw4Y6Ees76tTqA44jN9jDP1WYg/CWrRenFCqF1WaLAO0Sp6snxV+WD4HiPvkGRekVXYxYDgJXy8al4/C7g52THPfa9dH9IVahBZTYtisMgqQcyVOV0P6L1no6ipq0FgQXAsgbbdZlznI4jLlT+ySOEiad7K+NZxgkPTYSQCOBVW5oQR3ZUjkOIMzr8fXqWz/yYjXlCwSNXrV2NYxCBCyvk+qVOCCfgR4gjxkE9IXnh1dKefWPZ+HYn5yL8kDP1tnbsAwGIA2jwUDljJ4nJ4njOK4Z+Xl+XSPXb4E6w5G5aQQyVHh2gciwqRlRyITkMA4DcFdIvtqsYc1QuPag3D7wJJnN6bvJqurrwX6l8k8VQFDxbHM+C8z5DjLMRr0z7Xm9ty9CkDpcYFdnemoqI/wARupbP2bWk5eQ9kh9NfyFh8ELe9eI/KTriteknoduJ1Gj2pZks9XKu3vJHcj+fInnjO6VbS6vcSjApYh2ujDDKfAj/AM5gz1ucD0o9GE1g3qervUdi0DmPoWD5yZ94ycEccyUvpVz8aMnce1Nic2/UailjVbpr96cG2VWWIfNXVcMCMfHiAeESbyhm/wCDJ+HSiInSEiIgIiICIiAiJjTTZdZ1NOzfsLku21QqlQSSATzZeQ755MxEbl1Ws2nUMok1vRbU4yNRQT4YcD97B/KRLuitdV61C2jvNNgfH2W2sfcsijPjn5WLcPNWNzVjEh19IoW2NuRxzR1KsParYIksHPKSxO1eazHt9iInrkiIgIiICRjo/ldnUcdioXtI4dkcAgPcWYge8num6+zapJ7hLD6MdHdVoxcw7epuodsjlWbkFa+zYc47i7SPJbULXExed9z6hcwJU/SC5U1HZRzmv9aVXcA4xs4A7ixXOcA8FTlwzbJT7H3WWt43OP8A2z1Y+6sSrf008s6qinpGoetYq+TnYfg+DPn/ABKr5tiv5J+sPwTJkvMZkSr0ibrLOABqX6RwbD9VeIX2nJ/ZHOY62hU09qrwHVWeZyVOWJPEnxJ4mTZG6TXNNo8anHxUiHse15AkLpj+RYH5xVP33Vf90myB0yuURRzOoox9i5HP4UMnXk+IiAiIgeXRES4+dIiICIiAiIgJF1ek34ZXZHX1WU4YewyVE8mInqXVbTWdw5YXXrgrr7jjuZaiD7exn752vRv0n1T3fJ7qOswpZraVOFA73Tuz5Ek+Ej2NgE+U7/odXt0QsQAvc9jtk4BKuyKpYAkAKo7jxz4ynyceOtN6avBz5sl9TPToXGjVKVsFdoXiVcdpPMhu1WfgZWh6L9YwbSXPTSf6UG0HwNIyGKc+Ltx5jIOZ3Wr+U2bbagFpwSTtYM7DIVW57QMEggZ3KOWQZOr6QCWVVAFmtbBxyRdjtvc+fVsAOZOe4EihTJan2y0smGmT7oU3pHS6jSZa5Q9Q/nq8lQP6xTxT2nh5z7VaGGVORL7Kn016LFSbtGArZy1GQK38er7kby9U+XEy5h5u+r/2zuR9N+cf9IMSHpOkFfIPZYHDKRgqRzBB4gyYDNCJ2yJiYnUkREPEezTfKLadMP52wK31B2rPwK09L6Y7NLEcAm1vYEZW4fCU30E03Wau248qagi+G605JHmFT8cuXTqZ014/qLMe3Yce/MrZJ3LY4lPHHv8AKdKXp2yN30mZ/wB9i38Zc1OeI75SOjjmqs+NSH8IkN3ef1CRERI1cmnVjK4+kyL++6r/ABm6a7hxr/vGn/164j29r7hdJB14zbpwOYsew/VWp0P4rUk6QDhtV51ac5/x3GP/AK5k68lG8bxXx3FS3LgACBxPdktw8cHwm2QtC+97XxwD9Wp8RWOJ/fawfZk2AiIgeXRES4+dIiICIiAiIgIiIETpE8FUttD2IjN9BXcKz8fAEn3S7rpfkwCUIDUvDqgQCp72QngSx4kMRkktnJOafqKQ6lWGQRgyNRrNdpuFNq2IOSWgtgeAccfjmVOViveP0tLgcjHj3Fuv3W2/VujkVghrrF4PU2FbaqtizIQ9hMgZzlTjdnEnHQKEIALNu6zczlWawcmaxRkeHAYC9nGOEomp9K9aw226WoVll3MjszqAwO9FZQNwIyOPMA92JddF09p7kDpcmD4sAQfAg8QfIzPyY701uGxjy0yb8Z23f8QUeslqnvHVO2PtIGU+4mS1ORnx933SHp+lKbSyU212OoztDg/HGcDzxNZau3LlnqdEy/aKMgGeLLnayg7sEhlODjIkWku2Wn9H9NqW1DXUI7daFD4w4UU1dkWLhgNxbke8zk9J+hFtXb0dpYf0Np+5LR+TA5z6wlt6DqZaE3+swNjZGCGsJcgjy3Y90nzTx7rEQoZcdckzuHklerw5qsVq7V9ZGGCPPzBwcEcD3Ezfa+AT5T0Dp7oGnWpttU5GdlinFlZPeje4cDkHHEGea+kHRWq0pGncb1tcV1XqDty5wOsHzGGc8TgjkeYFiuTftm5eHNZ3XuF4/R7pNmjFhHG92uPsPZT8CIffLJbWGBU8mBB9h4TR0cKxUi0lWrRAilSCMKMAAjyEkyCWnWPGIhC6IsLaeljzNFZPtKAyqdHfyVX9kn+USz9HtjTkD5huQeyp3Qfcola0YxWg/YX/ACicXQ5/huiIkauRWubKV8b0/Cd/+yJlpP8AmNN/bN/oXT2Pbqn3Qt05+gO63UP4OtYPiqVq33PZZOhOGLduhttHzqtRep8rN9i/hZfhJl1P6G/ka2+mvWH22k2H73MmzCqsKoUcgAB7hiZwEREDy6IiXHzpERAREQEREBERAREQPhGZzdZ0Bp7TuepGPiVB/OdOI06iZj0hejPQtFV2puFFbijQ2MEKLgsxBHA+SMPeZc19H6t1OmrZilAXr8szcFAKpvJyHfA3LxDIW3DtKZW+h+k00epL3Y6m6vq7GIyFOcqz/sesD4bsngDPSdHVWqAVBFTmAoAXjxyMeOZVyV/V22eLbeOO26IicpyYXVB1KsMgjBEziBzdP0Ya2Vw+WBIYkcbK8Hathz2mU4w544BHzmz0oiBzKSFTUL3JZZ+NRaf9SV7T+ov1R+Qnfv4fK18axZ7mqKf9Izg0eqv1R+Ujugz/AAziInCuTb0aM6mkeHWN8E2/75qm/oYf+rT+73fHfp/+89r7d4/uhYOk7ilNjL6wrYr9bHZHxxInTFATRXVryXS2KvsFZA/Kb+k13CtPpXp/8Z63/pY9829IrmmweNTj4qZMuJETTo2zWh8UU/ECboCIiB5dERLj50iIgIiICIiAiIgIiICIiBp1Yypz4Trfoktbq703Hal7BVycKNq8FHIDieURIsvqGhwfcvQYiJA0iIiAiIgcnWevqf7nX+eonDr5D2CInF0Gf4ZRESNXJL6D/wCZ/wAB/wDPXETqvtJi+6HZ1H8tV7LD78KM/An4mSNT6jfVP5RElW2vo7+Sr/s0/wAokiIgIiIH/9k="/>
          <p:cNvSpPr>
            <a:spLocks noChangeAspect="1" noChangeArrowheads="1"/>
          </p:cNvSpPr>
          <p:nvPr/>
        </p:nvSpPr>
        <p:spPr bwMode="auto">
          <a:xfrm>
            <a:off x="368300"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2" name="AutoShape 8" descr="data:image/jpeg;base64,/9j/4AAQSkZJRgABAQAAAQABAAD/2wCEAAkGBxMQEhQREhITFBUUERYVFRYYFBgYFxYWFBYXGBgVFRQYHCghGRolGxQVLTEiJSkrLi4uGB8zODMsNygtLi0BCgoKDg0OGxAQGy8jICYsLCwsLiw0LDQsLSwsLCwsLCwvLywsLDQsLCwsLCwsLDQsLCwsLCwsLCwsLCwsLCwsLP/AABEIAMIBAwMBIgACEQEDEQH/xAAbAAEAAgMBAQAAAAAAAAAAAAAABAYCAwUHAf/EAEgQAAICAQICBgUIBQoFBQAAAAECAAMRBBIhMQUTIkFRYQYycYGRFEJScoKhorEHI2KSwTNDU2NzdIOys8IVNMPh8CSTo7TR/8QAGgEBAAMBAQEAAAAAAAAAAAAAAAMEBQIBBv/EACkRAQACAgICAQMEAgMAAAAAAAABAgMRBCESMUEFMlEiYXGRE4EUI0L/2gAMAwEAAhEDEQA/AO/ERLj50iIgIiICIiAiIgIiICIiAiIgIiICIiAiJp3PY4ppXfY3IdyjvZz81R4/xwJ5M6dVrNp1BqdUtYyxAm/TdHay8Zro2KeT3N1YP2cF/ftlk6G9H69N22xbf32EcEPhUvzfbzP3TrMxPE8ZQy82InVWvg+mxreRUR6Larvv04PgN5HxwPykHXdH6vTAtZWtiDm9TF9o8WQgMPcCB4y9xII5uTazb6dhmOlB0962AMpBBmyYek+h+R3rdWMVXNhwOSWHkw8A3H3+0zJTnjNPFkjJXyhicjBOG/jL7ERJEBERAREQEREBERAREQEREBERAREQEREBERAREQE+E45z6TN3QHRqaw2W3N+pqfq9gbbvs2hiHYcQoVl5c8+WDze8UjcpcOK2W3jDnLebnFFJUueZLYVF5F3buHEe3gBxMvPQ/RSaRCiHczcbbD61jfwUccDu8ySTJ01aVrsqRK0+iihR93OZzKz8qcnUem9xeHXD3PckREqLpERA5XpToPlGlur7zWSp8GXipHmCBKV0Dq+tpR/FRny4cp6SwzwnlXoxwFycexqLlGfAWtj7sTQ4Fu5hl/VKbpFnciImkwyIiAiIgIiICIiAiIgIiICIiAiIgIiICIiAiJrppbUXV6ZG2l8lm+gijLNjx7h5kTyZ1G5d0rNp1DZ0bovll5p3Fa0Tfay88ZwqL4Fjnj4KZb9N0Vp6lCV0VqASfVBYk4BZnbJJwBxJ7hMOj+h6NOCKUIJILOWYu5XOCxzx5nhyGTgDMnTI5HInJOo9PoeJxYxV79gEREqrjF03Ag54+BIPuI4iaPkCd/WH222H82m26gPgNnge5mHx2kZHkZpbQL80vWe4qxwPsHKn3gz2BIrQKABnA8SSfieJmU+JnAzgnHEgYBPfgZOPjPs8CeVdAtm3VEcvld33OR/Cep2NgE+AJ+E8n9Dzure3+kutsHsexmH3ES9wY/VMs76nP/VH8rBERNRgEREBERAREQEREBERAREQEREBERAREQERBgfNJpbNVd1FR24XdY5GQics47ye4d/uMtvRvo3ptPkoHLsu1rWsYORkEjskBQSBwAGcCc39HyjqtTZw3Nqth8lSpGVT77GP2p3tTSbDsIxXjLf1n7H1fHx5cs5q5LTM6amGkUrGvbnv0Tj9bp7rssNwU3vYjAjmnWFgpIxjmvlxyMtJrT2Q/EPwV8be0Djq7V+a+cjwJBGFOAZ91xLitMZGC7Hki+GO927h3DJPcG4/SAZmvoqxvchhkEpUGRcu20gjtAkAEEseGMEirlpWY2uYcl969uzIybridrFEVipYAFnKnDBM5AUEEEkEkg4xgEx9UNQlbsLaiVrYjNDZJCkjlaO/ynU0lYREVfVVFA9gAAkODHEzuU/IyTWIiEZuiqiCGDMDz3W2N95bhIFnQa1jdSbCvM19a+4j+rtDBt3kxIOAOzznRuQ3MUIIrU9rIx1p+h9Tx+ly5bs5Uak2MdgHVrkF/pMOGE8hxy3jwHfi34wpedvy51d5rCuHL0tji3rIG5Nuxkryzu4jJOcDE6c59dQPX1kdjrXHtFiq7/iseY9G1WPTU7X25apGPZq5soJ/m5Sy1iJX8N5mO0T036S+TaHUWfO6sqnm79lQPeRKh6O6TqdPWn0UA+AxO/6T9AW9JdXSNQqV1XB3c1Z3MgOEAVxuIOMngARjJIIHK1tD6O1aLGDq6k12BSucc1KknBGR3nMucOa16me5UfqVb2iJiOoSIiJoMQiIgIiICIiAiIgIiICIiAiIgIiICIiAiIgbPR7pddFdYlp203kNv7ktXhlv2WXAz3bV8SRfK7AwypBHiDmeeW1BhgjImHoh0QRqbhXbalddGTUthRXZyVUZGSgGCcpg5xx5g181dR5NDjZPPVPlfbv1KHYMszdnJPasbvY88d5xyVTjlia9JphWDxJZjudjzd8AFj7gAByAAAwAJzKdEF1FRNNKELYQ6sXsJAVe07IDjDt3mdqZebJ5dNnDi8P5JF0WoFOKbOyBhanPqsvJULHlYBgYPrYyM9oLnqBZnKNWBjiGVjk/XDDaPsn+E+VXLZXlgACSjK2CN27YUPce0CPP3znHeadu8uOLxqUzUU71KksAcZ2nBxniM9wPLhx48CJF1uuSgBBt3bexWCFAA4An6FYxz5dwycA85NB1WVVLGrz2RXcybQTnayF1UqO4jjjAI4ZOyqlV4ro9p7+FIY+eQxyfaZYnPHwrRxZ+ZaUPWJ1Nbby2ettX1BvJNhVs43klsKCduQTwAz19vDA4cMDHd4YEVsSASCvDkcZHkdpI+BmUrXv5StUpFYc7V6Vyi0VEoAuS/wBXGELc8uT2mHHG7BBIIp/p49YTQNWoU2Xh1UYHBqWJJA4cse+XXpI5Va+XWPsJ8F2s748CVRgD3Eg908y0tz6/Uvq7eC1s9VCdyVq2M4+k23n4YEn41JveP2V+Xkrjxzv56d5OQn2Imw+aIiICIiAiIgIiICIiAiIgIiICIiAiIgIiICSfRSzbrbE7rNMx+1W6ED4M/wAJGm30ZG/XqV4iqmxnPcAw2gE+JJ4DyPhIs8bxytcOZjNGlq1/Bqn7ltAPssVkA/faubtVeK1LHJ5AAc2YnCqM95JA98yuqDqVbkRg8SD7QRxB8xymirRYYM7vYV9XdtAUkYLAIoG4gkZ8CQMAnOH18vpmK6V2GbLWGeaVnao8g4G8+3IzzwOU2vpUNfVYwm3bgHGB4gjiD5888ZviNyaRNNqCCKrT2/mtyFoHevg2Oa93HHDjJcwupVxtYAg9x8uR8iD3yLtsq9XNqfRJHWAfsueD+xsHn2jyj2ek2JrovWwblORnHIggjmGU8VI8Dxmwzwc3pG7Z+tuNddVJZyxfiew6cQVAXg5PM8gO/M859EDuqZwCFe2xkB57GsYp+Eidj9IvQ1tjaUKLrqQ7bqhl+0FLKdoG58BG5lpp0OqrI2qQMcCORBHcR3GafCpGvLbI+pZJ1FNf7TIiJfYxERAREQEREBERAREQEREBERAREQEREBERAj6pxlEaxaldgGsb1UHex/8AOZEuPRQ0unq2UOm0nczlwWsb6Tt3+zkO7EqdtQYYIyJx7vRXSscmpP3RK+fDbJGonS9xOTTD7ruV26U9MtDp+D6hC30E7bn2IuTK5qf0g3uc6fQnqx8619jMP2UAOPfiR9H0LRTwStV9gA/KSTpzbZXp0IQ2sV3EcFAUsxx34VW4d8hrwqVjdu1m31K958aQgem/p3rtHTp9XQuls0+oyoY1WB67Fzmtx1uD6rcQPmnyzSLP0x9JHkdOvsq//WM9I/SN6H3azTabo/RJWtVLmxrLHx2sMOSgsWY2OxOAOXjwqPQv6HNVTfVba+ltRTuZN1nEgHaONeCN2OfhII/xRHw0dXlztD+mjXhgHq09oJxgI6sfJSrc/cZ6p6G+mY1/Ys01+mtxnbYjbHxz6u0qAT5EA+3BxGfoK7crGnOz1cNXhSeBYZI444Z8M+JnU6I6HdbBbbtGzOxQcnLKV3McYGAzDAzz58JDeaTHUaWIp4/+tp9r5A1FQJ4dtcHLoOalefWLxwOeQV4Z4T0YEAgggjII5EHkRMaqwowowNzN72YsT7yTNGrBrqPVjHVrlVAHEJx2AdwIGPLMh9jLVk8CnF62FirkZYDgwGfpKWXJ4AtNuu6I0nSCCxkViRhbFyli4PEbhhgQRxU94wR3SNrsbRcHVTWpIY+qUIBZWxxwdqnI4ggHjxB5/ROpdL11Dgp17JXZXnIUN2auHfYGKgt4ORxCri1xrTHSryPHrfy43TfQN+gBsDG/Tjm2P1lY8bFHBl8WXGO8ADMj02hwCDkGepkZnl/pD0HZodQTRWz6exXs2qMmnaV3KF5le2CAM4G7hheGhTJ8Sy+RxY15U/oiatNqVsUMpBBGeE2ydnEREPCIiAiIgIiICIiAiIgIiICIiAiIgIiICaNXpRYMHPkQSCD4gjiDN8Q9iddw4Y6Ees76tTqA44jN9jDP1WYg/CWrRenFCqF1WaLAO0Sp6snxV+WD4HiPvkGRekVXYxYDgJXy8al4/C7g52THPfa9dH9IVahBZTYtisMgqQcyVOV0P6L1no6ipq0FgQXAsgbbdZlznI4jLlT+ySOEiad7K+NZxgkPTYSQCOBVW5oQR3ZUjkOIMzr8fXqWz/yYjXlCwSNXrV2NYxCBCyvk+qVOCCfgR4gjxkE9IXnh1dKefWPZ+HYn5yL8kDP1tnbsAwGIA2jwUDljJ4nJ4njOK4Z+Xl+XSPXb4E6w5G5aQQyVHh2gciwqRlRyITkMA4DcFdIvtqsYc1QuPag3D7wJJnN6bvJqurrwX6l8k8VQFDxbHM+C8z5DjLMRr0z7Xm9ty9CkDpcYFdnemoqI/wARupbP2bWk5eQ9kh9NfyFh8ELe9eI/KTriteknoduJ1Gj2pZks9XKu3vJHcj+fInnjO6VbS6vcSjApYh2ujDDKfAj/AM5gz1ucD0o9GE1g3qervUdi0DmPoWD5yZ94ycEccyUvpVz8aMnce1Nic2/UailjVbpr96cG2VWWIfNXVcMCMfHiAeESbyhm/wCDJ+HSiInSEiIgIiICIiAiJjTTZdZ1NOzfsLku21QqlQSSATzZeQ755MxEbl1Ws2nUMok1vRbU4yNRQT4YcD97B/KRLuitdV61C2jvNNgfH2W2sfcsijPjn5WLcPNWNzVjEh19IoW2NuRxzR1KsParYIksHPKSxO1eazHt9iInrkiIgIiICRjo/ldnUcdioXtI4dkcAgPcWYge8num6+zapJ7hLD6MdHdVoxcw7epuodsjlWbkFa+zYc47i7SPJbULXExed9z6hcwJU/SC5U1HZRzmv9aVXcA4xs4A7ixXOcA8FTlwzbJT7H3WWt43OP8A2z1Y+6sSrf008s6qinpGoetYq+TnYfg+DPn/ABKr5tiv5J+sPwTJkvMZkSr0ibrLOABqX6RwbD9VeIX2nJ/ZHOY62hU09qrwHVWeZyVOWJPEnxJ4mTZG6TXNNo8anHxUiHse15AkLpj+RYH5xVP33Vf90myB0yuURRzOoox9i5HP4UMnXk+IiAiIgeXRES4+dIiICIiAiIgJF1ek34ZXZHX1WU4YewyVE8mInqXVbTWdw5YXXrgrr7jjuZaiD7exn752vRv0n1T3fJ7qOswpZraVOFA73Tuz5Ek+Ej2NgE+U7/odXt0QsQAvc9jtk4BKuyKpYAkAKo7jxz4ynyceOtN6avBz5sl9TPToXGjVKVsFdoXiVcdpPMhu1WfgZWh6L9YwbSXPTSf6UG0HwNIyGKc+Ltx5jIOZ3Wr+U2bbagFpwSTtYM7DIVW57QMEggZ3KOWQZOr6QCWVVAFmtbBxyRdjtvc+fVsAOZOe4EihTJan2y0smGmT7oU3pHS6jSZa5Q9Q/nq8lQP6xTxT2nh5z7VaGGVORL7Kn016LFSbtGArZy1GQK38er7kby9U+XEy5h5u+r/2zuR9N+cf9IMSHpOkFfIPZYHDKRgqRzBB4gyYDNCJ2yJiYnUkREPEezTfKLadMP52wK31B2rPwK09L6Y7NLEcAm1vYEZW4fCU30E03Wau248qagi+G605JHmFT8cuXTqZ014/qLMe3Yce/MrZJ3LY4lPHHv8AKdKXp2yN30mZ/wB9i38Zc1OeI75SOjjmqs+NSH8IkN3ef1CRERI1cmnVjK4+kyL++6r/ABm6a7hxr/vGn/164j29r7hdJB14zbpwOYsew/VWp0P4rUk6QDhtV51ac5/x3GP/AK5k68lG8bxXx3FS3LgACBxPdktw8cHwm2QtC+97XxwD9Wp8RWOJ/fawfZk2AiIgeXRES4+dIiICIiAiIgIiIETpE8FUttD2IjN9BXcKz8fAEn3S7rpfkwCUIDUvDqgQCp72QngSx4kMRkktnJOafqKQ6lWGQRgyNRrNdpuFNq2IOSWgtgeAccfjmVOViveP0tLgcjHj3Fuv3W2/VujkVghrrF4PU2FbaqtizIQ9hMgZzlTjdnEnHQKEIALNu6zczlWawcmaxRkeHAYC9nGOEomp9K9aw226WoVll3MjszqAwO9FZQNwIyOPMA92JddF09p7kDpcmD4sAQfAg8QfIzPyY701uGxjy0yb8Z23f8QUeslqnvHVO2PtIGU+4mS1ORnx933SHp+lKbSyU212OoztDg/HGcDzxNZau3LlnqdEy/aKMgGeLLnayg7sEhlODjIkWku2Wn9H9NqW1DXUI7daFD4w4UU1dkWLhgNxbke8zk9J+hFtXb0dpYf0Np+5LR+TA5z6wlt6DqZaE3+swNjZGCGsJcgjy3Y90nzTx7rEQoZcdckzuHklerw5qsVq7V9ZGGCPPzBwcEcD3Ezfa+AT5T0Dp7oGnWpttU5GdlinFlZPeje4cDkHHEGea+kHRWq0pGncb1tcV1XqDty5wOsHzGGc8TgjkeYFiuTftm5eHNZ3XuF4/R7pNmjFhHG92uPsPZT8CIffLJbWGBU8mBB9h4TR0cKxUi0lWrRAilSCMKMAAjyEkyCWnWPGIhC6IsLaeljzNFZPtKAyqdHfyVX9kn+USz9HtjTkD5huQeyp3Qfcola0YxWg/YX/ACicXQ5/huiIkauRWubKV8b0/Cd/+yJlpP8AmNN/bN/oXT2Pbqn3Qt05+gO63UP4OtYPiqVq33PZZOhOGLduhttHzqtRep8rN9i/hZfhJl1P6G/ka2+mvWH22k2H73MmzCqsKoUcgAB7hiZwEREDy6IiXHzpERAREQEREBERAREQPhGZzdZ0Bp7TuepGPiVB/OdOI06iZj0hejPQtFV2puFFbijQ2MEKLgsxBHA+SMPeZc19H6t1OmrZilAXr8szcFAKpvJyHfA3LxDIW3DtKZW+h+k00epL3Y6m6vq7GIyFOcqz/sesD4bsngDPSdHVWqAVBFTmAoAXjxyMeOZVyV/V22eLbeOO26IicpyYXVB1KsMgjBEziBzdP0Ya2Vw+WBIYkcbK8Hathz2mU4w544BHzmz0oiBzKSFTUL3JZZ+NRaf9SV7T+ov1R+Qnfv4fK18axZ7mqKf9Izg0eqv1R+Ujugz/AAziInCuTb0aM6mkeHWN8E2/75qm/oYf+rT+73fHfp/+89r7d4/uhYOk7ilNjL6wrYr9bHZHxxInTFATRXVryXS2KvsFZA/Kb+k13CtPpXp/8Z63/pY9829IrmmweNTj4qZMuJETTo2zWh8UU/ECboCIiB5dERLj50iIgIiICIiAiIgIiICIiBp1Yypz4Trfoktbq703Hal7BVycKNq8FHIDieURIsvqGhwfcvQYiJA0iIiAiIgcnWevqf7nX+eonDr5D2CInF0Gf4ZRESNXJL6D/wCZ/wAB/wDPXETqvtJi+6HZ1H8tV7LD78KM/An4mSNT6jfVP5RElW2vo7+Sr/s0/wAokiIgIiIH/9k="/>
          <p:cNvSpPr>
            <a:spLocks noChangeAspect="1" noChangeArrowheads="1"/>
          </p:cNvSpPr>
          <p:nvPr/>
        </p:nvSpPr>
        <p:spPr bwMode="auto">
          <a:xfrm>
            <a:off x="520700"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15899" y="1731555"/>
            <a:ext cx="2415659" cy="1811745"/>
          </a:xfrm>
          <a:prstGeom prst="rect">
            <a:avLst/>
          </a:prstGeom>
        </p:spPr>
      </p:pic>
      <p:sp>
        <p:nvSpPr>
          <p:cNvPr id="2" name="TextBox 1"/>
          <p:cNvSpPr txBox="1"/>
          <p:nvPr/>
        </p:nvSpPr>
        <p:spPr>
          <a:xfrm>
            <a:off x="368300" y="3469462"/>
            <a:ext cx="7004546" cy="2523768"/>
          </a:xfrm>
          <a:prstGeom prst="rect">
            <a:avLst/>
          </a:prstGeom>
          <a:noFill/>
        </p:spPr>
        <p:txBody>
          <a:bodyPr wrap="none" lIns="0" tIns="0" rIns="0" bIns="0" rtlCol="0">
            <a:spAutoFit/>
          </a:bodyPr>
          <a:lstStyle/>
          <a:p>
            <a:pPr marL="574675" indent="-571500">
              <a:buFontTx/>
              <a:buChar char="-"/>
            </a:pPr>
            <a:r>
              <a:rPr lang="ru-RU" sz="3600" dirty="0">
                <a:solidFill>
                  <a:schemeClr val="bg1">
                    <a:alpha val="99000"/>
                  </a:schemeClr>
                </a:solidFill>
                <a:latin typeface="Segoe UI Light" panose="020B0502040204020203" pitchFamily="34" charset="0"/>
                <a:cs typeface="Segoe UI Light" panose="020B0502040204020203" pitchFamily="34" charset="0"/>
              </a:rPr>
              <a:t>Кто</a:t>
            </a:r>
            <a:r>
              <a:rPr lang="ru-RU" sz="3200" dirty="0">
                <a:solidFill>
                  <a:schemeClr val="bg1">
                    <a:alpha val="99000"/>
                  </a:schemeClr>
                </a:solidFill>
                <a:latin typeface="Segoe UI Light" panose="020B0502040204020203" pitchFamily="34" charset="0"/>
                <a:cs typeface="Segoe UI Light" panose="020B0502040204020203" pitchFamily="34" charset="0"/>
              </a:rPr>
              <a:t> может получить доступ к моим </a:t>
            </a:r>
            <a:endParaRPr lang="en-US" sz="3200" dirty="0">
              <a:solidFill>
                <a:schemeClr val="bg1">
                  <a:alpha val="99000"/>
                </a:schemeClr>
              </a:solidFill>
              <a:latin typeface="Segoe UI Light" panose="020B0502040204020203" pitchFamily="34" charset="0"/>
              <a:cs typeface="Segoe UI Light" panose="020B0502040204020203" pitchFamily="34" charset="0"/>
            </a:endParaRPr>
          </a:p>
          <a:p>
            <a:pPr marL="3175" indent="0">
              <a:buNone/>
            </a:pPr>
            <a:r>
              <a:rPr lang="ru-RU" sz="3200" dirty="0" smtClean="0">
                <a:solidFill>
                  <a:schemeClr val="bg1">
                    <a:alpha val="99000"/>
                  </a:schemeClr>
                </a:solidFill>
                <a:latin typeface="Segoe UI Light" panose="020B0502040204020203" pitchFamily="34" charset="0"/>
                <a:cs typeface="Segoe UI Light" panose="020B0502040204020203" pitchFamily="34" charset="0"/>
              </a:rPr>
              <a:t>данным</a:t>
            </a:r>
            <a:r>
              <a:rPr lang="en-US" sz="3200" dirty="0" smtClean="0">
                <a:solidFill>
                  <a:schemeClr val="bg1">
                    <a:alpha val="99000"/>
                  </a:schemeClr>
                </a:solidFill>
                <a:latin typeface="Segoe UI Light" panose="020B0502040204020203" pitchFamily="34" charset="0"/>
                <a:cs typeface="Segoe UI Light" panose="020B0502040204020203" pitchFamily="34" charset="0"/>
              </a:rPr>
              <a:t>?</a:t>
            </a:r>
            <a:endParaRPr lang="en-US" sz="3200" b="1" dirty="0">
              <a:solidFill>
                <a:schemeClr val="bg1">
                  <a:alpha val="99000"/>
                </a:schemeClr>
              </a:solidFill>
              <a:latin typeface="Segoe UI Light" panose="020B0502040204020203" pitchFamily="34" charset="0"/>
              <a:cs typeface="Segoe UI Light" panose="020B0502040204020203" pitchFamily="34" charset="0"/>
            </a:endParaRPr>
          </a:p>
          <a:p>
            <a:pPr marL="574675" indent="-571500">
              <a:buFontTx/>
              <a:buChar char="-"/>
            </a:pPr>
            <a:r>
              <a:rPr lang="ru-RU" sz="3200" dirty="0">
                <a:solidFill>
                  <a:schemeClr val="bg1">
                    <a:alpha val="99000"/>
                  </a:schemeClr>
                </a:solidFill>
                <a:latin typeface="Segoe UI Light" panose="020B0502040204020203" pitchFamily="34" charset="0"/>
                <a:cs typeface="Segoe UI Light" panose="020B0502040204020203" pitchFamily="34" charset="0"/>
              </a:rPr>
              <a:t>Могу ли я доверять </a:t>
            </a:r>
            <a:r>
              <a:rPr lang="en-US" sz="3200" dirty="0">
                <a:solidFill>
                  <a:schemeClr val="bg1">
                    <a:alpha val="99000"/>
                  </a:schemeClr>
                </a:solidFill>
                <a:latin typeface="Segoe UI Light" panose="020B0502040204020203" pitchFamily="34" charset="0"/>
                <a:cs typeface="Segoe UI Light" panose="020B0502040204020203" pitchFamily="34" charset="0"/>
              </a:rPr>
              <a:t>Microsoft?</a:t>
            </a:r>
            <a:endParaRPr lang="ru-RU" sz="3200" dirty="0">
              <a:solidFill>
                <a:schemeClr val="bg1">
                  <a:alpha val="99000"/>
                </a:schemeClr>
              </a:solidFill>
              <a:latin typeface="Segoe UI Light" panose="020B0502040204020203" pitchFamily="34" charset="0"/>
              <a:cs typeface="Segoe UI Light" panose="020B0502040204020203" pitchFamily="34" charset="0"/>
            </a:endParaRPr>
          </a:p>
          <a:p>
            <a:pPr marL="574675" indent="-571500">
              <a:buFontTx/>
              <a:buChar char="-"/>
            </a:pPr>
            <a:r>
              <a:rPr lang="ru-RU" sz="3200" b="1" dirty="0" smtClean="0">
                <a:solidFill>
                  <a:schemeClr val="bg1">
                    <a:alpha val="99000"/>
                  </a:schemeClr>
                </a:solidFill>
                <a:latin typeface="Segoe UI Light" panose="020B0502040204020203" pitchFamily="34" charset="0"/>
                <a:cs typeface="Segoe UI Light" panose="020B0502040204020203" pitchFamily="34" charset="0"/>
              </a:rPr>
              <a:t>Что </a:t>
            </a:r>
            <a:r>
              <a:rPr lang="ru-RU" sz="3200" b="1" dirty="0">
                <a:solidFill>
                  <a:schemeClr val="bg1">
                    <a:alpha val="99000"/>
                  </a:schemeClr>
                </a:solidFill>
                <a:latin typeface="Segoe UI Light" panose="020B0502040204020203" pitchFamily="34" charset="0"/>
                <a:cs typeface="Segoe UI Light" panose="020B0502040204020203" pitchFamily="34" charset="0"/>
              </a:rPr>
              <a:t>произойдет если что-то пойдет</a:t>
            </a:r>
          </a:p>
          <a:p>
            <a:pPr marL="3175" indent="0">
              <a:buNone/>
            </a:pPr>
            <a:r>
              <a:rPr lang="ru-RU" sz="3200" b="1" dirty="0">
                <a:solidFill>
                  <a:schemeClr val="bg1">
                    <a:alpha val="99000"/>
                  </a:schemeClr>
                </a:solidFill>
                <a:latin typeface="Segoe UI Light" panose="020B0502040204020203" pitchFamily="34" charset="0"/>
                <a:cs typeface="Segoe UI Light" panose="020B0502040204020203" pitchFamily="34" charset="0"/>
              </a:rPr>
              <a:t>не так</a:t>
            </a:r>
            <a:r>
              <a:rPr lang="en-US" sz="3200" b="1" dirty="0" smtClean="0">
                <a:solidFill>
                  <a:schemeClr val="bg1">
                    <a:alpha val="99000"/>
                  </a:schemeClr>
                </a:solidFill>
                <a:latin typeface="Segoe UI Light" panose="020B0502040204020203" pitchFamily="34" charset="0"/>
                <a:cs typeface="Segoe UI Light" panose="020B0502040204020203" pitchFamily="34" charset="0"/>
              </a:rPr>
              <a:t>?</a:t>
            </a:r>
            <a:endParaRPr lang="ru-RU" sz="3200" dirty="0">
              <a:gradFill>
                <a:gsLst>
                  <a:gs pos="0">
                    <a:srgbClr val="292929">
                      <a:lumMod val="90000"/>
                      <a:lumOff val="10000"/>
                    </a:srgbClr>
                  </a:gs>
                  <a:gs pos="86000">
                    <a:srgbClr val="292929">
                      <a:lumMod val="90000"/>
                      <a:lumOff val="10000"/>
                    </a:srgbClr>
                  </a:gs>
                </a:gsLst>
                <a:lin ang="5400000" scaled="0"/>
              </a:gra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4527" y="3897289"/>
            <a:ext cx="2381250" cy="2209800"/>
          </a:xfrm>
          <a:prstGeom prst="rect">
            <a:avLst/>
          </a:prstGeom>
        </p:spPr>
      </p:pic>
    </p:spTree>
    <p:extLst>
      <p:ext uri="{BB962C8B-B14F-4D97-AF65-F5344CB8AC3E}">
        <p14:creationId xmlns:p14="http://schemas.microsoft.com/office/powerpoint/2010/main" val="374305211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Содержание</a:t>
            </a:r>
            <a:endParaRPr lang="en-US" dirty="0"/>
          </a:p>
        </p:txBody>
      </p:sp>
      <p:sp>
        <p:nvSpPr>
          <p:cNvPr id="5" name="Content Placeholder 4"/>
          <p:cNvSpPr>
            <a:spLocks noGrp="1"/>
          </p:cNvSpPr>
          <p:nvPr>
            <p:ph type="body" sz="quarter" idx="11"/>
          </p:nvPr>
        </p:nvSpPr>
        <p:spPr>
          <a:xfrm>
            <a:off x="3473803" y="2972716"/>
            <a:ext cx="7397397" cy="2019014"/>
          </a:xfrm>
        </p:spPr>
        <p:txBody>
          <a:bodyPr/>
          <a:lstStyle/>
          <a:p>
            <a:pPr lvl="0"/>
            <a:r>
              <a:rPr lang="ru-RU" sz="3200" dirty="0" smtClean="0"/>
              <a:t>Облако </a:t>
            </a:r>
            <a:r>
              <a:rPr lang="en-US" sz="3200" dirty="0" smtClean="0"/>
              <a:t>Windows Azure </a:t>
            </a:r>
            <a:endParaRPr lang="ru-RU" sz="3200" dirty="0" smtClean="0"/>
          </a:p>
          <a:p>
            <a:pPr lvl="0"/>
            <a:r>
              <a:rPr lang="ru-RU" sz="3200" dirty="0" smtClean="0"/>
              <a:t>И немного о безопасности</a:t>
            </a:r>
            <a:endParaRPr lang="en-US" sz="3200" dirty="0" smtClean="0"/>
          </a:p>
          <a:p>
            <a:pPr lvl="0"/>
            <a:r>
              <a:rPr lang="en-US" sz="3200" dirty="0" smtClean="0"/>
              <a:t>Q/A</a:t>
            </a:r>
            <a:endParaRPr lang="ru-RU" sz="3200" dirty="0" smtClean="0"/>
          </a:p>
        </p:txBody>
      </p:sp>
    </p:spTree>
    <p:extLst>
      <p:ext uri="{BB962C8B-B14F-4D97-AF65-F5344CB8AC3E}">
        <p14:creationId xmlns:p14="http://schemas.microsoft.com/office/powerpoint/2010/main" val="69455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5"/>
          <p:cNvSpPr txBox="1">
            <a:spLocks/>
          </p:cNvSpPr>
          <p:nvPr/>
        </p:nvSpPr>
        <p:spPr>
          <a:xfrm>
            <a:off x="790639" y="682531"/>
            <a:ext cx="11181051" cy="845788"/>
          </a:xfrm>
          <a:prstGeom prst="rect">
            <a:avLst/>
          </a:prstGeom>
          <a:noFill/>
        </p:spPr>
        <p:txBody>
          <a:bodyPr vert="horz" wrap="square" lIns="143392" tIns="89620" rIns="143392" bIns="89620" rtlCol="0" anchor="t" anchorCtr="0">
            <a:spAutoFit/>
          </a:bodyPr>
          <a:lstStyle>
            <a:lvl1pPr algn="l" defTabSz="914363" rtl="0" eaLnBrk="1" latinLnBrk="0" hangingPunct="1">
              <a:lnSpc>
                <a:spcPct val="90000"/>
              </a:lnSpc>
              <a:spcBef>
                <a:spcPct val="0"/>
              </a:spcBef>
              <a:buNone/>
              <a:defRPr lang="en-US" sz="5300" b="0" kern="1200" cap="none" spc="-99" baseline="0">
                <a:ln w="3175">
                  <a:noFill/>
                </a:ln>
                <a:solidFill>
                  <a:srgbClr val="0054A6"/>
                </a:solidFill>
                <a:effectLst/>
                <a:latin typeface="Segoe UI Light" pitchFamily="34" charset="0"/>
                <a:ea typeface="+mn-ea"/>
                <a:cs typeface="Arial" charset="0"/>
              </a:defRPr>
            </a:lvl1pPr>
          </a:lstStyle>
          <a:p>
            <a:r>
              <a:rPr lang="ru-RU" sz="4800" dirty="0" smtClean="0">
                <a:solidFill>
                  <a:schemeClr val="bg1"/>
                </a:solidFill>
              </a:rPr>
              <a:t>Что же делать разработчикам сервисов</a:t>
            </a:r>
            <a:r>
              <a:rPr lang="en-US" sz="4800" dirty="0" smtClean="0">
                <a:solidFill>
                  <a:schemeClr val="bg1"/>
                </a:solidFill>
              </a:rPr>
              <a:t>?</a:t>
            </a:r>
            <a:endParaRPr lang="ru-RU" sz="4800" dirty="0">
              <a:solidFill>
                <a:schemeClr val="bg1"/>
              </a:solidFill>
            </a:endParaRPr>
          </a:p>
        </p:txBody>
      </p:sp>
      <p:sp>
        <p:nvSpPr>
          <p:cNvPr id="19" name="Content Placeholder 2"/>
          <p:cNvSpPr>
            <a:spLocks noGrp="1"/>
          </p:cNvSpPr>
          <p:nvPr>
            <p:ph type="body" sz="quarter" idx="4294967295"/>
          </p:nvPr>
        </p:nvSpPr>
        <p:spPr>
          <a:xfrm>
            <a:off x="3049885" y="1700961"/>
            <a:ext cx="8921805" cy="1107996"/>
          </a:xfrm>
          <a:prstGeom prst="rect">
            <a:avLst/>
          </a:prstGeom>
        </p:spPr>
        <p:txBody>
          <a:bodyPr/>
          <a:lstStyle/>
          <a:p>
            <a:pPr marL="574675" indent="-571500">
              <a:buFontTx/>
              <a:buChar char="-"/>
            </a:pPr>
            <a:endParaRPr lang="en-US" sz="3600" dirty="0" smtClean="0">
              <a:solidFill>
                <a:schemeClr val="bg1">
                  <a:alpha val="99000"/>
                </a:schemeClr>
              </a:solidFill>
              <a:latin typeface="Segoe UI Light" panose="020B0502040204020203" pitchFamily="34" charset="0"/>
              <a:cs typeface="Segoe UI Light" panose="020B0502040204020203" pitchFamily="34" charset="0"/>
            </a:endParaRPr>
          </a:p>
          <a:p>
            <a:pPr marL="574675" indent="-571500">
              <a:buFontTx/>
              <a:buChar char="-"/>
            </a:pPr>
            <a:endParaRPr lang="en-US" sz="3600" dirty="0" smtClean="0">
              <a:solidFill>
                <a:schemeClr val="bg1">
                  <a:alpha val="99000"/>
                </a:schemeClr>
              </a:solidFill>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507" y="1824727"/>
            <a:ext cx="2039343" cy="2418661"/>
          </a:xfrm>
          <a:prstGeom prst="rect">
            <a:avLst/>
          </a:prstGeom>
        </p:spPr>
      </p:pic>
      <p:sp>
        <p:nvSpPr>
          <p:cNvPr id="11" name="Content Placeholder 2"/>
          <p:cNvSpPr>
            <a:spLocks noGrp="1"/>
          </p:cNvSpPr>
          <p:nvPr>
            <p:ph type="body" sz="quarter" idx="4294967295"/>
          </p:nvPr>
        </p:nvSpPr>
        <p:spPr>
          <a:xfrm>
            <a:off x="2783960" y="1007249"/>
            <a:ext cx="8917504" cy="4044184"/>
          </a:xfrm>
          <a:prstGeom prst="rect">
            <a:avLst/>
          </a:prstGeom>
        </p:spPr>
        <p:txBody>
          <a:bodyPr/>
          <a:lstStyle/>
          <a:p>
            <a:pPr marL="574675" indent="-571500">
              <a:buFontTx/>
              <a:buChar char="-"/>
            </a:pPr>
            <a:endParaRPr lang="ru-RU" sz="3600" dirty="0" smtClean="0">
              <a:solidFill>
                <a:schemeClr val="bg1">
                  <a:alpha val="99000"/>
                </a:schemeClr>
              </a:solidFill>
              <a:latin typeface="Segoe UI Light" panose="020B0502040204020203" pitchFamily="34" charset="0"/>
              <a:cs typeface="Segoe UI Light" panose="020B0502040204020203" pitchFamily="34" charset="0"/>
            </a:endParaRPr>
          </a:p>
          <a:p>
            <a:pPr marL="574675" indent="-571500">
              <a:buFontTx/>
              <a:buChar char="-"/>
            </a:pPr>
            <a:r>
              <a:rPr lang="ru-RU" sz="3600" dirty="0" smtClean="0">
                <a:solidFill>
                  <a:schemeClr val="bg1">
                    <a:alpha val="99000"/>
                  </a:schemeClr>
                </a:solidFill>
                <a:latin typeface="Segoe UI Light" panose="020B0502040204020203" pitchFamily="34" charset="0"/>
                <a:cs typeface="Segoe UI Light" panose="020B0502040204020203" pitchFamily="34" charset="0"/>
              </a:rPr>
              <a:t>Деперсоналиция</a:t>
            </a:r>
          </a:p>
          <a:p>
            <a:pPr marL="574675" indent="-571500">
              <a:buFontTx/>
              <a:buChar char="-"/>
            </a:pPr>
            <a:r>
              <a:rPr lang="ru-RU" sz="3600" dirty="0" smtClean="0">
                <a:solidFill>
                  <a:schemeClr val="bg1">
                    <a:alpha val="99000"/>
                  </a:schemeClr>
                </a:solidFill>
                <a:latin typeface="Segoe UI Light" panose="020B0502040204020203" pitchFamily="34" charset="0"/>
                <a:cs typeface="Segoe UI Light" panose="020B0502040204020203" pitchFamily="34" charset="0"/>
              </a:rPr>
              <a:t>Использование сторонних сервисов для идентификации – например </a:t>
            </a:r>
            <a:r>
              <a:rPr lang="en-US" sz="3600" dirty="0" smtClean="0">
                <a:solidFill>
                  <a:schemeClr val="bg1">
                    <a:alpha val="99000"/>
                  </a:schemeClr>
                </a:solidFill>
                <a:latin typeface="Segoe UI Light" panose="020B0502040204020203" pitchFamily="34" charset="0"/>
                <a:cs typeface="Segoe UI Light" panose="020B0502040204020203" pitchFamily="34" charset="0"/>
              </a:rPr>
              <a:t>Facebook id</a:t>
            </a:r>
            <a:endParaRPr lang="ru-RU" sz="3600" dirty="0" smtClean="0">
              <a:solidFill>
                <a:schemeClr val="bg1">
                  <a:alpha val="99000"/>
                </a:schemeClr>
              </a:solidFill>
              <a:latin typeface="Segoe UI Light" panose="020B0502040204020203" pitchFamily="34" charset="0"/>
              <a:cs typeface="Segoe UI Light" panose="020B0502040204020203" pitchFamily="34" charset="0"/>
            </a:endParaRPr>
          </a:p>
          <a:p>
            <a:pPr marL="574675" indent="-571500">
              <a:buFontTx/>
              <a:buChar char="-"/>
            </a:pPr>
            <a:r>
              <a:rPr lang="ru-RU" sz="3600" dirty="0" smtClean="0">
                <a:solidFill>
                  <a:schemeClr val="bg1">
                    <a:alpha val="99000"/>
                  </a:schemeClr>
                </a:solidFill>
                <a:latin typeface="Segoe UI Light" panose="020B0502040204020203" pitchFamily="34" charset="0"/>
                <a:cs typeface="Segoe UI Light" panose="020B0502040204020203" pitchFamily="34" charset="0"/>
              </a:rPr>
              <a:t>Гибридный сценарий</a:t>
            </a:r>
          </a:p>
          <a:p>
            <a:pPr marL="574675" indent="-571500">
              <a:buFontTx/>
              <a:buChar char="-"/>
            </a:pPr>
            <a:r>
              <a:rPr lang="en-US" sz="3600" dirty="0" smtClean="0">
                <a:solidFill>
                  <a:schemeClr val="bg1">
                    <a:alpha val="99000"/>
                  </a:schemeClr>
                </a:solidFill>
                <a:latin typeface="Segoe UI Light" panose="020B0502040204020203" pitchFamily="34" charset="0"/>
                <a:cs typeface="Segoe UI Light" panose="020B0502040204020203" pitchFamily="34" charset="0"/>
              </a:rPr>
              <a:t>….</a:t>
            </a:r>
          </a:p>
          <a:p>
            <a:pPr marL="574675" indent="-571500">
              <a:buFontTx/>
              <a:buChar char="-"/>
            </a:pPr>
            <a:endParaRPr lang="ru-RU" sz="3600" dirty="0" smtClean="0">
              <a:solidFill>
                <a:schemeClr val="bg1">
                  <a:alpha val="99000"/>
                </a:schemeClr>
              </a:solidFill>
              <a:latin typeface="Segoe UI Light" panose="020B0502040204020203" pitchFamily="34" charset="0"/>
              <a:cs typeface="Segoe UI Light" panose="020B0502040204020203" pitchFamily="34" charset="0"/>
            </a:endParaRPr>
          </a:p>
        </p:txBody>
      </p:sp>
      <p:sp>
        <p:nvSpPr>
          <p:cNvPr id="14" name="Content Placeholder 2"/>
          <p:cNvSpPr>
            <a:spLocks noGrp="1"/>
          </p:cNvSpPr>
          <p:nvPr>
            <p:ph type="body" sz="quarter" idx="4294967295"/>
          </p:nvPr>
        </p:nvSpPr>
        <p:spPr>
          <a:xfrm>
            <a:off x="207194" y="4539796"/>
            <a:ext cx="10451281" cy="2677656"/>
          </a:xfrm>
          <a:prstGeom prst="rect">
            <a:avLst/>
          </a:prstGeom>
        </p:spPr>
        <p:txBody>
          <a:bodyPr/>
          <a:lstStyle/>
          <a:p>
            <a:pPr marL="3175" indent="0">
              <a:buNone/>
            </a:pPr>
            <a:r>
              <a:rPr lang="ru-RU" b="1" dirty="0" smtClean="0">
                <a:solidFill>
                  <a:schemeClr val="bg1">
                    <a:alpha val="99000"/>
                  </a:schemeClr>
                </a:solidFill>
                <a:latin typeface="Segoe UI Light" panose="020B0502040204020203" pitchFamily="34" charset="0"/>
                <a:cs typeface="Segoe UI Light" panose="020B0502040204020203" pitchFamily="34" charset="0"/>
              </a:rPr>
              <a:t>Не забываем про</a:t>
            </a:r>
            <a:r>
              <a:rPr lang="en-US" b="1" dirty="0" smtClean="0">
                <a:solidFill>
                  <a:schemeClr val="bg1">
                    <a:alpha val="99000"/>
                  </a:schemeClr>
                </a:solidFill>
                <a:latin typeface="Segoe UI Light" panose="020B0502040204020203" pitchFamily="34" charset="0"/>
                <a:cs typeface="Segoe UI Light" panose="020B0502040204020203" pitchFamily="34" charset="0"/>
              </a:rPr>
              <a:t>:</a:t>
            </a:r>
          </a:p>
          <a:p>
            <a:pPr marL="574675" indent="-571500"/>
            <a:r>
              <a:rPr lang="ru-RU" b="1" dirty="0" smtClean="0">
                <a:solidFill>
                  <a:schemeClr val="bg1">
                    <a:alpha val="99000"/>
                  </a:schemeClr>
                </a:solidFill>
                <a:latin typeface="Segoe UI Light" panose="020B0502040204020203" pitchFamily="34" charset="0"/>
                <a:cs typeface="Segoe UI Light" panose="020B0502040204020203" pitchFamily="34" charset="0"/>
              </a:rPr>
              <a:t>Соглашение про трансграничную передачу данных</a:t>
            </a:r>
          </a:p>
          <a:p>
            <a:pPr marL="574675" indent="-571500"/>
            <a:r>
              <a:rPr lang="ru-RU" b="1" dirty="0" smtClean="0">
                <a:solidFill>
                  <a:schemeClr val="bg1">
                    <a:alpha val="99000"/>
                  </a:schemeClr>
                </a:solidFill>
                <a:latin typeface="Segoe UI Light" panose="020B0502040204020203" pitchFamily="34" charset="0"/>
                <a:cs typeface="Segoe UI Light" panose="020B0502040204020203" pitchFamily="34" charset="0"/>
              </a:rPr>
              <a:t>Возможность использования ЭЦП</a:t>
            </a:r>
          </a:p>
          <a:p>
            <a:pPr marL="574675" indent="-571500"/>
            <a:r>
              <a:rPr lang="ru-RU" b="1" dirty="0" smtClean="0">
                <a:solidFill>
                  <a:schemeClr val="bg1">
                    <a:alpha val="99000"/>
                  </a:schemeClr>
                </a:solidFill>
                <a:latin typeface="Segoe UI Light" panose="020B0502040204020203" pitchFamily="34" charset="0"/>
                <a:cs typeface="Segoe UI Light" panose="020B0502040204020203" pitchFamily="34" charset="0"/>
              </a:rPr>
              <a:t>Снижаем класс информационной системы</a:t>
            </a:r>
            <a:endParaRPr lang="en-US" b="1" dirty="0" smtClean="0">
              <a:solidFill>
                <a:schemeClr val="bg1">
                  <a:alpha val="99000"/>
                </a:schemeClr>
              </a:solidFill>
              <a:latin typeface="Segoe UI Light" panose="020B0502040204020203" pitchFamily="34" charset="0"/>
              <a:cs typeface="Segoe UI Light" panose="020B0502040204020203" pitchFamily="34" charset="0"/>
            </a:endParaRPr>
          </a:p>
          <a:p>
            <a:pPr marL="3175" indent="0">
              <a:buNone/>
            </a:pPr>
            <a:endParaRPr lang="ru-RU" sz="3600" dirty="0" smtClean="0">
              <a:solidFill>
                <a:schemeClr val="bg1">
                  <a:alpha val="99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876436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5"/>
          <p:cNvSpPr txBox="1">
            <a:spLocks/>
          </p:cNvSpPr>
          <p:nvPr/>
        </p:nvSpPr>
        <p:spPr>
          <a:xfrm>
            <a:off x="1519303" y="855173"/>
            <a:ext cx="7167498" cy="845788"/>
          </a:xfrm>
          <a:prstGeom prst="rect">
            <a:avLst/>
          </a:prstGeom>
          <a:noFill/>
        </p:spPr>
        <p:txBody>
          <a:bodyPr vert="horz" wrap="square" lIns="143392" tIns="89620" rIns="143392" bIns="89620" rtlCol="0" anchor="t" anchorCtr="0">
            <a:spAutoFit/>
          </a:bodyPr>
          <a:lstStyle>
            <a:lvl1pPr algn="l" defTabSz="914363" rtl="0" eaLnBrk="1" latinLnBrk="0" hangingPunct="1">
              <a:lnSpc>
                <a:spcPct val="90000"/>
              </a:lnSpc>
              <a:spcBef>
                <a:spcPct val="0"/>
              </a:spcBef>
              <a:buNone/>
              <a:defRPr lang="en-US" sz="5300" b="0" kern="1200" cap="none" spc="-99" baseline="0">
                <a:ln w="3175">
                  <a:noFill/>
                </a:ln>
                <a:solidFill>
                  <a:srgbClr val="0054A6"/>
                </a:solidFill>
                <a:effectLst/>
                <a:latin typeface="Segoe UI Light" pitchFamily="34" charset="0"/>
                <a:ea typeface="+mn-ea"/>
                <a:cs typeface="Arial" charset="0"/>
              </a:defRPr>
            </a:lvl1pPr>
          </a:lstStyle>
          <a:p>
            <a:r>
              <a:rPr lang="ru-RU" sz="4800" dirty="0" smtClean="0">
                <a:solidFill>
                  <a:schemeClr val="bg1"/>
                </a:solidFill>
              </a:rPr>
              <a:t>Немного </a:t>
            </a:r>
            <a:r>
              <a:rPr lang="en-US" sz="4800" dirty="0" err="1" smtClean="0">
                <a:solidFill>
                  <a:schemeClr val="bg1"/>
                </a:solidFill>
              </a:rPr>
              <a:t>DDoS</a:t>
            </a:r>
            <a:r>
              <a:rPr lang="en-US" sz="4800" dirty="0" smtClean="0">
                <a:solidFill>
                  <a:schemeClr val="bg1"/>
                </a:solidFill>
              </a:rPr>
              <a:t> </a:t>
            </a:r>
            <a:r>
              <a:rPr lang="ru-RU" sz="4800" dirty="0" smtClean="0">
                <a:solidFill>
                  <a:schemeClr val="bg1"/>
                </a:solidFill>
              </a:rPr>
              <a:t>на десерт</a:t>
            </a:r>
            <a:endParaRPr lang="ru-RU" sz="4800" dirty="0">
              <a:solidFill>
                <a:schemeClr val="bg1"/>
              </a:solidFill>
            </a:endParaRPr>
          </a:p>
        </p:txBody>
      </p:sp>
      <p:sp>
        <p:nvSpPr>
          <p:cNvPr id="19" name="Content Placeholder 2"/>
          <p:cNvSpPr>
            <a:spLocks noGrp="1"/>
          </p:cNvSpPr>
          <p:nvPr>
            <p:ph type="body" sz="quarter" idx="4294967295"/>
          </p:nvPr>
        </p:nvSpPr>
        <p:spPr>
          <a:xfrm>
            <a:off x="3049885" y="1700961"/>
            <a:ext cx="8921805" cy="1107996"/>
          </a:xfrm>
          <a:prstGeom prst="rect">
            <a:avLst/>
          </a:prstGeom>
        </p:spPr>
        <p:txBody>
          <a:bodyPr/>
          <a:lstStyle/>
          <a:p>
            <a:pPr marL="574675" indent="-571500">
              <a:buFontTx/>
              <a:buChar char="-"/>
            </a:pPr>
            <a:endParaRPr lang="en-US" sz="3600" dirty="0" smtClean="0">
              <a:solidFill>
                <a:schemeClr val="bg1">
                  <a:alpha val="99000"/>
                </a:schemeClr>
              </a:solidFill>
              <a:latin typeface="Segoe UI Light" panose="020B0502040204020203" pitchFamily="34" charset="0"/>
              <a:cs typeface="Segoe UI Light" panose="020B0502040204020203" pitchFamily="34" charset="0"/>
            </a:endParaRPr>
          </a:p>
          <a:p>
            <a:pPr marL="574675" indent="-571500">
              <a:buFontTx/>
              <a:buChar char="-"/>
            </a:pPr>
            <a:endParaRPr lang="en-US" sz="3600" dirty="0" smtClean="0">
              <a:solidFill>
                <a:schemeClr val="bg1">
                  <a:alpha val="99000"/>
                </a:schemeClr>
              </a:solidFill>
              <a:latin typeface="Segoe UI Light" panose="020B0502040204020203" pitchFamily="34" charset="0"/>
              <a:cs typeface="Segoe UI Light" panose="020B0502040204020203" pitchFamily="34" charset="0"/>
            </a:endParaRPr>
          </a:p>
        </p:txBody>
      </p:sp>
      <p:sp>
        <p:nvSpPr>
          <p:cNvPr id="11" name="Content Placeholder 2"/>
          <p:cNvSpPr>
            <a:spLocks noGrp="1"/>
          </p:cNvSpPr>
          <p:nvPr>
            <p:ph type="body" sz="quarter" idx="4294967295"/>
          </p:nvPr>
        </p:nvSpPr>
        <p:spPr>
          <a:xfrm>
            <a:off x="364023" y="1335861"/>
            <a:ext cx="8917504" cy="4930581"/>
          </a:xfrm>
          <a:prstGeom prst="rect">
            <a:avLst/>
          </a:prstGeom>
        </p:spPr>
        <p:txBody>
          <a:bodyPr/>
          <a:lstStyle/>
          <a:p>
            <a:pPr marL="574675" indent="-571500">
              <a:buFontTx/>
              <a:buChar char="-"/>
            </a:pPr>
            <a:endParaRPr lang="ru-RU" sz="3600" dirty="0" smtClean="0">
              <a:solidFill>
                <a:schemeClr val="bg1">
                  <a:alpha val="99000"/>
                </a:schemeClr>
              </a:solidFill>
              <a:latin typeface="Segoe UI Light" panose="020B0502040204020203" pitchFamily="34" charset="0"/>
              <a:cs typeface="Segoe UI Light" panose="020B0502040204020203" pitchFamily="34" charset="0"/>
            </a:endParaRPr>
          </a:p>
          <a:p>
            <a:pPr marL="574675" indent="-571500">
              <a:buFontTx/>
              <a:buChar char="-"/>
            </a:pPr>
            <a:r>
              <a:rPr lang="ru-RU" sz="3600" dirty="0" smtClean="0">
                <a:solidFill>
                  <a:schemeClr val="bg1">
                    <a:alpha val="99000"/>
                  </a:schemeClr>
                </a:solidFill>
                <a:latin typeface="Segoe UI Light" panose="020B0502040204020203" pitchFamily="34" charset="0"/>
                <a:cs typeface="Segoe UI Light" panose="020B0502040204020203" pitchFamily="34" charset="0"/>
              </a:rPr>
              <a:t>В </a:t>
            </a:r>
            <a:r>
              <a:rPr lang="en-US" sz="3600" dirty="0" smtClean="0">
                <a:solidFill>
                  <a:schemeClr val="bg1">
                    <a:alpha val="99000"/>
                  </a:schemeClr>
                </a:solidFill>
                <a:latin typeface="Segoe UI Light" panose="020B0502040204020203" pitchFamily="34" charset="0"/>
                <a:cs typeface="Segoe UI Light" panose="020B0502040204020203" pitchFamily="34" charset="0"/>
              </a:rPr>
              <a:t>Windows Azure </a:t>
            </a:r>
            <a:r>
              <a:rPr lang="ru-RU" sz="3600" dirty="0" smtClean="0">
                <a:solidFill>
                  <a:schemeClr val="bg1">
                    <a:alpha val="99000"/>
                  </a:schemeClr>
                </a:solidFill>
                <a:latin typeface="Segoe UI Light" panose="020B0502040204020203" pitchFamily="34" charset="0"/>
                <a:cs typeface="Segoe UI Light" panose="020B0502040204020203" pitchFamily="34" charset="0"/>
              </a:rPr>
              <a:t>есть внутренние средства защиты от </a:t>
            </a:r>
            <a:r>
              <a:rPr lang="en-US" sz="3600" dirty="0" err="1" smtClean="0">
                <a:solidFill>
                  <a:schemeClr val="bg1">
                    <a:alpha val="99000"/>
                  </a:schemeClr>
                </a:solidFill>
                <a:latin typeface="Segoe UI Light" panose="020B0502040204020203" pitchFamily="34" charset="0"/>
                <a:cs typeface="Segoe UI Light" panose="020B0502040204020203" pitchFamily="34" charset="0"/>
              </a:rPr>
              <a:t>DDoS</a:t>
            </a:r>
            <a:endParaRPr lang="en-US" sz="3600" dirty="0" smtClean="0">
              <a:solidFill>
                <a:schemeClr val="bg1">
                  <a:alpha val="99000"/>
                </a:schemeClr>
              </a:solidFill>
              <a:latin typeface="Segoe UI Light" panose="020B0502040204020203" pitchFamily="34" charset="0"/>
              <a:cs typeface="Segoe UI Light" panose="020B0502040204020203" pitchFamily="34" charset="0"/>
            </a:endParaRPr>
          </a:p>
          <a:p>
            <a:pPr marL="574675" indent="-571500">
              <a:buFontTx/>
              <a:buChar char="-"/>
            </a:pPr>
            <a:r>
              <a:rPr lang="ru-RU" sz="3600" dirty="0" smtClean="0">
                <a:solidFill>
                  <a:schemeClr val="bg1">
                    <a:alpha val="99000"/>
                  </a:schemeClr>
                </a:solidFill>
                <a:latin typeface="Segoe UI Light" panose="020B0502040204020203" pitchFamily="34" charset="0"/>
                <a:cs typeface="Segoe UI Light" panose="020B0502040204020203" pitchFamily="34" charset="0"/>
              </a:rPr>
              <a:t>Мы умеем определять источники атак и минизировать их воздействие на облако</a:t>
            </a:r>
          </a:p>
          <a:p>
            <a:pPr marL="574675" indent="-571500">
              <a:buFontTx/>
              <a:buChar char="-"/>
            </a:pPr>
            <a:r>
              <a:rPr lang="ru-RU" sz="3600" dirty="0" smtClean="0">
                <a:solidFill>
                  <a:schemeClr val="bg1">
                    <a:alpha val="99000"/>
                  </a:schemeClr>
                </a:solidFill>
                <a:latin typeface="Segoe UI Light" panose="020B0502040204020203" pitchFamily="34" charset="0"/>
                <a:cs typeface="Segoe UI Light" panose="020B0502040204020203" pitchFamily="34" charset="0"/>
              </a:rPr>
              <a:t>Для этого используются как средства платформы, так и </a:t>
            </a:r>
            <a:r>
              <a:rPr lang="en-US" sz="3600" dirty="0" smtClean="0">
                <a:solidFill>
                  <a:schemeClr val="bg1">
                    <a:alpha val="99000"/>
                  </a:schemeClr>
                </a:solidFill>
                <a:latin typeface="Segoe UI Light" panose="020B0502040204020203" pitchFamily="34" charset="0"/>
                <a:cs typeface="Segoe UI Light" panose="020B0502040204020203" pitchFamily="34" charset="0"/>
              </a:rPr>
              <a:t>Arbor TMS.</a:t>
            </a:r>
            <a:endParaRPr lang="ru-RU" sz="3600" dirty="0" smtClean="0">
              <a:solidFill>
                <a:schemeClr val="bg1">
                  <a:alpha val="99000"/>
                </a:schemeClr>
              </a:solidFill>
              <a:latin typeface="Segoe UI Light" panose="020B0502040204020203" pitchFamily="34" charset="0"/>
              <a:cs typeface="Segoe UI Light" panose="020B0502040204020203" pitchFamily="34" charset="0"/>
            </a:endParaRPr>
          </a:p>
          <a:p>
            <a:pPr marL="574675" indent="-571500">
              <a:buFontTx/>
              <a:buChar char="-"/>
            </a:pPr>
            <a:r>
              <a:rPr lang="ru-RU" sz="3600" dirty="0" smtClean="0">
                <a:solidFill>
                  <a:schemeClr val="bg1">
                    <a:alpha val="99000"/>
                  </a:schemeClr>
                </a:solidFill>
                <a:latin typeface="Segoe UI Light" panose="020B0502040204020203" pitchFamily="34" charset="0"/>
                <a:cs typeface="Segoe UI Light" panose="020B0502040204020203" pitchFamily="34" charset="0"/>
              </a:rPr>
              <a:t>Прямое взаимодействие с технической поддержкой (</a:t>
            </a:r>
            <a:r>
              <a:rPr lang="en-US" sz="3600" dirty="0" smtClean="0">
                <a:solidFill>
                  <a:schemeClr val="bg1">
                    <a:alpha val="99000"/>
                  </a:schemeClr>
                </a:solidFill>
                <a:latin typeface="Segoe UI Light" panose="020B0502040204020203" pitchFamily="34" charset="0"/>
                <a:cs typeface="Segoe UI Light" panose="020B0502040204020203" pitchFamily="34" charset="0"/>
              </a:rPr>
              <a:t>24x7</a:t>
            </a:r>
            <a:r>
              <a:rPr lang="ru-RU" sz="3600" dirty="0" smtClean="0">
                <a:solidFill>
                  <a:schemeClr val="bg1">
                    <a:alpha val="99000"/>
                  </a:schemeClr>
                </a:solidFill>
                <a:latin typeface="Segoe UI Light" panose="020B0502040204020203" pitchFamily="34" charset="0"/>
                <a:cs typeface="Segoe UI Light" panose="020B0502040204020203" pitchFamily="34" charset="0"/>
              </a:rPr>
              <a:t>)</a:t>
            </a:r>
            <a:r>
              <a:rPr lang="en-US" sz="3600" dirty="0" smtClean="0">
                <a:solidFill>
                  <a:schemeClr val="bg1">
                    <a:alpha val="99000"/>
                  </a:schemeClr>
                </a:solidFill>
                <a:latin typeface="Segoe UI Light" panose="020B0502040204020203" pitchFamily="34" charset="0"/>
                <a:cs typeface="Segoe UI Light" panose="020B0502040204020203" pitchFamily="34" charset="0"/>
              </a:rPr>
              <a:t> </a:t>
            </a:r>
            <a:r>
              <a:rPr lang="ru-RU" sz="3600" dirty="0" smtClean="0">
                <a:solidFill>
                  <a:schemeClr val="bg1">
                    <a:alpha val="99000"/>
                  </a:schemeClr>
                </a:solidFill>
                <a:latin typeface="Segoe UI Light" panose="020B0502040204020203" pitchFamily="34" charset="0"/>
                <a:cs typeface="Segoe UI Light" panose="020B0502040204020203" pitchFamily="34" charset="0"/>
              </a:rPr>
              <a:t>для крупных проектов</a:t>
            </a:r>
          </a:p>
        </p:txBody>
      </p:sp>
      <p:pic>
        <p:nvPicPr>
          <p:cNvPr id="4098" name="Picture 2" descr="http://www.collider.com/wp-content/uploads/bender_futuram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1296" y="954575"/>
            <a:ext cx="2430624" cy="2600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5089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Объект 4"/>
          <p:cNvSpPr txBox="1">
            <a:spLocks/>
          </p:cNvSpPr>
          <p:nvPr/>
        </p:nvSpPr>
        <p:spPr>
          <a:xfrm>
            <a:off x="8105825" y="4611973"/>
            <a:ext cx="4486269" cy="1012585"/>
          </a:xfrm>
          <a:prstGeom prst="rect">
            <a:avLst/>
          </a:prstGeom>
        </p:spPr>
        <p:txBody>
          <a:bodyPr vert="horz" wrap="square" lIns="0" tIns="0" rIns="0" bIns="0" rtlCol="0">
            <a:spAutoFit/>
          </a:bodyPr>
          <a:lstStyle>
            <a:lvl1pPr marL="551854" indent="-551854" algn="l" defTabSz="1096049" rtl="0" eaLnBrk="1" latinLnBrk="0" hangingPunct="1">
              <a:lnSpc>
                <a:spcPct val="90000"/>
              </a:lnSpc>
              <a:spcBef>
                <a:spcPct val="20000"/>
              </a:spcBef>
              <a:buSzPct val="80000"/>
              <a:buFont typeface="Arial" pitchFamily="34" charset="0"/>
              <a:buChar char="•"/>
              <a:defRPr sz="3800" kern="1200">
                <a:gradFill>
                  <a:gsLst>
                    <a:gs pos="0">
                      <a:srgbClr val="595959"/>
                    </a:gs>
                    <a:gs pos="86000">
                      <a:srgbClr val="595959"/>
                    </a:gs>
                  </a:gsLst>
                  <a:lin ang="5400000" scaled="0"/>
                </a:gradFill>
                <a:latin typeface="+mn-lt"/>
                <a:ea typeface="+mn-ea"/>
                <a:cs typeface="+mn-cs"/>
              </a:defRPr>
            </a:lvl1pPr>
            <a:lvl2pPr marL="1025686" indent="-473832" algn="l" defTabSz="1096049" rtl="0" eaLnBrk="1" latinLnBrk="0" hangingPunct="1">
              <a:lnSpc>
                <a:spcPct val="90000"/>
              </a:lnSpc>
              <a:spcBef>
                <a:spcPct val="20000"/>
              </a:spcBef>
              <a:buSzPct val="80000"/>
              <a:buFont typeface="Arial" pitchFamily="34" charset="0"/>
              <a:buChar char="•"/>
              <a:defRPr sz="3400" kern="1200">
                <a:gradFill>
                  <a:gsLst>
                    <a:gs pos="0">
                      <a:srgbClr val="595959"/>
                    </a:gs>
                    <a:gs pos="86000">
                      <a:srgbClr val="595959"/>
                    </a:gs>
                  </a:gsLst>
                  <a:lin ang="5400000" scaled="0"/>
                </a:gradFill>
                <a:latin typeface="+mn-lt"/>
                <a:ea typeface="+mn-ea"/>
                <a:cs typeface="+mn-cs"/>
              </a:defRPr>
            </a:lvl2pPr>
            <a:lvl3pPr marL="1509032" indent="-483357" algn="l" defTabSz="1096049" rtl="0" eaLnBrk="1" latinLnBrk="0" hangingPunct="1">
              <a:lnSpc>
                <a:spcPct val="90000"/>
              </a:lnSpc>
              <a:spcBef>
                <a:spcPct val="20000"/>
              </a:spcBef>
              <a:buSzPct val="80000"/>
              <a:buFont typeface="Arial" pitchFamily="34" charset="0"/>
              <a:buChar char="•"/>
              <a:defRPr sz="2900" kern="1200">
                <a:gradFill>
                  <a:gsLst>
                    <a:gs pos="0">
                      <a:srgbClr val="595959"/>
                    </a:gs>
                    <a:gs pos="86000">
                      <a:srgbClr val="595959"/>
                    </a:gs>
                  </a:gsLst>
                  <a:lin ang="5400000" scaled="0"/>
                </a:gradFill>
                <a:latin typeface="+mn-lt"/>
                <a:ea typeface="+mn-ea"/>
                <a:cs typeface="+mn-cs"/>
              </a:defRPr>
            </a:lvl3pPr>
            <a:lvl4pPr marL="1923875" indent="-414836"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4pPr>
            <a:lvl5pPr marL="2327301" indent="-403423"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5pPr>
            <a:lvl6pPr marL="3014140"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2166"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019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5822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1750" dirty="0" err="1" smtClean="0">
                <a:solidFill>
                  <a:srgbClr val="FFFFFF"/>
                </a:solidFill>
                <a:latin typeface="Segoe UI Light" pitchFamily="34" charset="0"/>
              </a:rPr>
              <a:t>Центр</a:t>
            </a:r>
            <a:r>
              <a:rPr lang="en-US" sz="1750" dirty="0" smtClean="0">
                <a:solidFill>
                  <a:srgbClr val="FFFFFF"/>
                </a:solidFill>
                <a:latin typeface="Segoe UI Light" pitchFamily="34" charset="0"/>
              </a:rPr>
              <a:t> </a:t>
            </a:r>
            <a:r>
              <a:rPr lang="en-US" sz="1750" dirty="0" err="1">
                <a:solidFill>
                  <a:srgbClr val="FFFFFF"/>
                </a:solidFill>
                <a:latin typeface="Segoe UI Light" pitchFamily="34" charset="0"/>
              </a:rPr>
              <a:t>разработки</a:t>
            </a:r>
            <a:r>
              <a:rPr lang="en-US" sz="1750" dirty="0">
                <a:solidFill>
                  <a:srgbClr val="FFFFFF"/>
                </a:solidFill>
                <a:latin typeface="Segoe UI Light" pitchFamily="34" charset="0"/>
              </a:rPr>
              <a:t> </a:t>
            </a:r>
          </a:p>
          <a:p>
            <a:pPr marL="0" indent="0">
              <a:buNone/>
            </a:pPr>
            <a:r>
              <a:rPr lang="en-US" sz="2800" b="1" u="sng" dirty="0">
                <a:solidFill>
                  <a:srgbClr val="FFFFFF"/>
                </a:solidFill>
                <a:latin typeface="Segoe UI Light" pitchFamily="34" charset="0"/>
              </a:rPr>
              <a:t>azurehub.ru </a:t>
            </a:r>
          </a:p>
          <a:p>
            <a:endParaRPr lang="en-US" sz="1750" dirty="0">
              <a:solidFill>
                <a:srgbClr val="FFFFFF"/>
              </a:solidFill>
              <a:latin typeface="Segoe Light" pitchFamily="34" charset="0"/>
            </a:endParaRPr>
          </a:p>
        </p:txBody>
      </p:sp>
      <p:pic>
        <p:nvPicPr>
          <p:cNvPr id="10" name="Picture 6"/>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stretch>
            <a:fillRect/>
          </a:stretch>
        </p:blipFill>
        <p:spPr bwMode="auto">
          <a:xfrm>
            <a:off x="1033372" y="5560297"/>
            <a:ext cx="922079" cy="86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2460648" y="782504"/>
            <a:ext cx="6956329" cy="1015663"/>
          </a:xfrm>
          <a:prstGeom prst="rect">
            <a:avLst/>
          </a:prstGeom>
        </p:spPr>
        <p:txBody>
          <a:bodyPr wrap="square">
            <a:spAutoFit/>
          </a:bodyPr>
          <a:lstStyle/>
          <a:p>
            <a:r>
              <a:rPr lang="ru-RU" sz="6000" dirty="0">
                <a:solidFill>
                  <a:schemeClr val="bg1"/>
                </a:solidFill>
                <a:latin typeface="Segoe Light" pitchFamily="34" charset="0"/>
              </a:rPr>
              <a:t>Полезные </a:t>
            </a:r>
            <a:r>
              <a:rPr lang="ru-RU" sz="6000" dirty="0" smtClean="0">
                <a:solidFill>
                  <a:schemeClr val="bg1"/>
                </a:solidFill>
                <a:latin typeface="Segoe Light" pitchFamily="34" charset="0"/>
              </a:rPr>
              <a:t>ресурсы</a:t>
            </a:r>
            <a:endParaRPr lang="en-US" sz="6000" dirty="0">
              <a:solidFill>
                <a:schemeClr val="bg1"/>
              </a:solidFill>
              <a:latin typeface="Segoe Light" pitchFamily="34" charset="0"/>
            </a:endParaRPr>
          </a:p>
        </p:txBody>
      </p:sp>
      <p:pic>
        <p:nvPicPr>
          <p:cNvPr id="14" name="Picture 2" descr="http://www.apse.org/images/f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1606" y="3555726"/>
            <a:ext cx="1148940" cy="11016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New Twitter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75558" y="2578538"/>
            <a:ext cx="1223433" cy="8435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41746" y="4571380"/>
            <a:ext cx="1105875" cy="1093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084553" y="5479289"/>
            <a:ext cx="3854260" cy="1631216"/>
          </a:xfrm>
          <a:prstGeom prst="rect">
            <a:avLst/>
          </a:prstGeom>
          <a:noFill/>
        </p:spPr>
        <p:txBody>
          <a:bodyPr wrap="square" lIns="0" tIns="0" rIns="0" bIns="0" rtlCol="0">
            <a:spAutoFit/>
          </a:bodyPr>
          <a:lstStyle/>
          <a:p>
            <a:r>
              <a:rPr lang="ru-RU" sz="2000" dirty="0">
                <a:solidFill>
                  <a:srgbClr val="FFFFFF"/>
                </a:solidFill>
                <a:latin typeface="Segoe UI Light" pitchFamily="34" charset="0"/>
              </a:rPr>
              <a:t>Контактный емейл для всех </a:t>
            </a:r>
            <a:endParaRPr lang="en-US" sz="2000" dirty="0" smtClean="0">
              <a:solidFill>
                <a:srgbClr val="FFFFFF"/>
              </a:solidFill>
              <a:latin typeface="Segoe UI Light" pitchFamily="34" charset="0"/>
            </a:endParaRPr>
          </a:p>
          <a:p>
            <a:r>
              <a:rPr lang="ru-RU" sz="2000" dirty="0" smtClean="0">
                <a:solidFill>
                  <a:srgbClr val="FFFFFF"/>
                </a:solidFill>
                <a:latin typeface="Segoe UI Light" pitchFamily="34" charset="0"/>
              </a:rPr>
              <a:t>вопросов </a:t>
            </a:r>
            <a:r>
              <a:rPr lang="ru-RU" sz="2000" dirty="0">
                <a:solidFill>
                  <a:srgbClr val="FFFFFF"/>
                </a:solidFill>
                <a:latin typeface="Segoe UI Light" pitchFamily="34" charset="0"/>
              </a:rPr>
              <a:t>по</a:t>
            </a:r>
            <a:r>
              <a:rPr lang="en-US" sz="2000" dirty="0">
                <a:solidFill>
                  <a:srgbClr val="FFFFFF"/>
                </a:solidFill>
                <a:latin typeface="Segoe UI Light" pitchFamily="34" charset="0"/>
              </a:rPr>
              <a:t> Windows Azure</a:t>
            </a:r>
          </a:p>
          <a:p>
            <a:r>
              <a:rPr lang="en-US" b="1" u="sng" dirty="0">
                <a:solidFill>
                  <a:srgbClr val="FFFFFF"/>
                </a:solidFill>
                <a:latin typeface="Segoe UI Light" pitchFamily="34" charset="0"/>
              </a:rPr>
              <a:t>AzureRus@microsoft.com</a:t>
            </a:r>
            <a:endParaRPr lang="ru-RU" b="1" u="sng" dirty="0">
              <a:solidFill>
                <a:srgbClr val="FFFFFF"/>
              </a:solidFill>
              <a:latin typeface="Segoe UI Light" pitchFamily="34" charset="0"/>
            </a:endParaRPr>
          </a:p>
          <a:p>
            <a:endParaRPr lang="en-US" sz="2000" dirty="0">
              <a:solidFill>
                <a:srgbClr val="FFFFFF"/>
              </a:solidFill>
            </a:endParaRPr>
          </a:p>
          <a:p>
            <a:pPr marL="460375" indent="-460375">
              <a:lnSpc>
                <a:spcPct val="90000"/>
              </a:lnSpc>
              <a:spcBef>
                <a:spcPct val="20000"/>
              </a:spcBef>
              <a:buSzPct val="80000"/>
              <a:buBlip>
                <a:blip r:embed="rId7"/>
              </a:buBlip>
            </a:pPr>
            <a:endParaRPr lang="ru-RU" sz="2000" dirty="0">
              <a:gradFill>
                <a:gsLst>
                  <a:gs pos="0">
                    <a:srgbClr val="292929">
                      <a:lumMod val="90000"/>
                      <a:lumOff val="10000"/>
                    </a:srgbClr>
                  </a:gs>
                  <a:gs pos="86000">
                    <a:srgbClr val="292929">
                      <a:lumMod val="90000"/>
                      <a:lumOff val="10000"/>
                    </a:srgbClr>
                  </a:gs>
                </a:gsLst>
                <a:lin ang="5400000" scaled="0"/>
              </a:gradFill>
            </a:endParaRPr>
          </a:p>
        </p:txBody>
      </p:sp>
      <p:sp>
        <p:nvSpPr>
          <p:cNvPr id="5" name="TextBox 4"/>
          <p:cNvSpPr txBox="1"/>
          <p:nvPr/>
        </p:nvSpPr>
        <p:spPr>
          <a:xfrm>
            <a:off x="4328789" y="3672326"/>
            <a:ext cx="3621184" cy="1261884"/>
          </a:xfrm>
          <a:prstGeom prst="rect">
            <a:avLst/>
          </a:prstGeom>
          <a:noFill/>
        </p:spPr>
        <p:txBody>
          <a:bodyPr wrap="none" lIns="0" tIns="0" rIns="0" bIns="0" rtlCol="0">
            <a:spAutoFit/>
          </a:bodyPr>
          <a:lstStyle/>
          <a:p>
            <a:r>
              <a:rPr lang="ru-RU" sz="2000" dirty="0">
                <a:solidFill>
                  <a:srgbClr val="FFFFFF"/>
                </a:solidFill>
                <a:latin typeface="Segoe Light" pitchFamily="34" charset="0"/>
              </a:rPr>
              <a:t>Сообщество</a:t>
            </a:r>
            <a:r>
              <a:rPr lang="en-US" sz="2000" dirty="0">
                <a:solidFill>
                  <a:srgbClr val="FFFFFF"/>
                </a:solidFill>
                <a:latin typeface="Segoe Light" pitchFamily="34" charset="0"/>
              </a:rPr>
              <a:t> </a:t>
            </a:r>
            <a:r>
              <a:rPr lang="ru-RU" sz="2000" dirty="0" smtClean="0">
                <a:solidFill>
                  <a:srgbClr val="FFFFFF"/>
                </a:solidFill>
                <a:latin typeface="Segoe Light" pitchFamily="34" charset="0"/>
              </a:rPr>
              <a:t>по </a:t>
            </a:r>
            <a:r>
              <a:rPr lang="en-US" sz="2000" dirty="0" smtClean="0">
                <a:solidFill>
                  <a:srgbClr val="FFFFFF"/>
                </a:solidFill>
                <a:latin typeface="Segoe Light" pitchFamily="34" charset="0"/>
              </a:rPr>
              <a:t>IT</a:t>
            </a:r>
            <a:r>
              <a:rPr lang="ru-RU" sz="2000" dirty="0" smtClean="0">
                <a:solidFill>
                  <a:srgbClr val="FFFFFF"/>
                </a:solidFill>
                <a:latin typeface="Segoe Light" pitchFamily="34" charset="0"/>
              </a:rPr>
              <a:t> безопасности</a:t>
            </a:r>
            <a:endParaRPr lang="en-US" sz="2000" dirty="0" smtClean="0">
              <a:solidFill>
                <a:srgbClr val="FFFFFF"/>
              </a:solidFill>
              <a:latin typeface="Segoe Light" pitchFamily="34" charset="0"/>
            </a:endParaRPr>
          </a:p>
          <a:p>
            <a:r>
              <a:rPr lang="en-US" sz="2000" b="1" u="sng" dirty="0">
                <a:solidFill>
                  <a:schemeClr val="bg1"/>
                </a:solidFill>
                <a:latin typeface="Segoe Light" pitchFamily="34" charset="0"/>
              </a:rPr>
              <a:t>o</a:t>
            </a:r>
            <a:r>
              <a:rPr lang="en-US" sz="2000" b="1" u="sng" dirty="0" smtClean="0">
                <a:solidFill>
                  <a:schemeClr val="bg1"/>
                </a:solidFill>
                <a:latin typeface="Segoe Light" pitchFamily="34" charset="0"/>
              </a:rPr>
              <a:t>u.gs/</a:t>
            </a:r>
            <a:r>
              <a:rPr lang="en-US" sz="2000" b="1" u="sng" dirty="0" err="1" smtClean="0">
                <a:solidFill>
                  <a:schemeClr val="bg1"/>
                </a:solidFill>
                <a:latin typeface="Segoe Light" pitchFamily="34" charset="0"/>
              </a:rPr>
              <a:t>itsec</a:t>
            </a:r>
            <a:endParaRPr lang="en-US" sz="2000" dirty="0">
              <a:solidFill>
                <a:srgbClr val="FFFFFF"/>
              </a:solidFill>
              <a:latin typeface="Segoe Light" pitchFamily="34" charset="0"/>
            </a:endParaRPr>
          </a:p>
          <a:p>
            <a:endParaRPr lang="en-US" sz="2000" b="1" u="sng" dirty="0">
              <a:solidFill>
                <a:srgbClr val="FFFFFF"/>
              </a:solidFill>
              <a:latin typeface="Segoe Light" pitchFamily="34" charset="0"/>
            </a:endParaRPr>
          </a:p>
          <a:p>
            <a:pPr>
              <a:lnSpc>
                <a:spcPct val="90000"/>
              </a:lnSpc>
              <a:spcBef>
                <a:spcPct val="20000"/>
              </a:spcBef>
              <a:buSzPct val="80000"/>
            </a:pPr>
            <a:endParaRPr lang="ru-RU" sz="2000" dirty="0">
              <a:gradFill>
                <a:gsLst>
                  <a:gs pos="0">
                    <a:srgbClr val="292929">
                      <a:lumMod val="90000"/>
                      <a:lumOff val="10000"/>
                    </a:srgbClr>
                  </a:gs>
                  <a:gs pos="86000">
                    <a:srgbClr val="292929">
                      <a:lumMod val="90000"/>
                      <a:lumOff val="10000"/>
                    </a:srgbClr>
                  </a:gs>
                </a:gsLst>
                <a:lin ang="5400000" scaled="0"/>
              </a:gradFill>
            </a:endParaRPr>
          </a:p>
        </p:txBody>
      </p:sp>
      <p:sp>
        <p:nvSpPr>
          <p:cNvPr id="6" name="TextBox 5"/>
          <p:cNvSpPr txBox="1"/>
          <p:nvPr/>
        </p:nvSpPr>
        <p:spPr>
          <a:xfrm>
            <a:off x="9017682" y="2293842"/>
            <a:ext cx="2205732" cy="1261884"/>
          </a:xfrm>
          <a:prstGeom prst="rect">
            <a:avLst/>
          </a:prstGeom>
          <a:noFill/>
        </p:spPr>
        <p:txBody>
          <a:bodyPr wrap="none" lIns="0" tIns="0" rIns="0" bIns="0" rtlCol="0">
            <a:spAutoFit/>
          </a:bodyPr>
          <a:lstStyle/>
          <a:p>
            <a:endParaRPr lang="ru-RU" sz="2000" dirty="0">
              <a:solidFill>
                <a:srgbClr val="FFFFFF"/>
              </a:solidFill>
              <a:latin typeface="Segoe Light" pitchFamily="34" charset="0"/>
            </a:endParaRPr>
          </a:p>
          <a:p>
            <a:r>
              <a:rPr lang="ru-RU" sz="2000" dirty="0">
                <a:solidFill>
                  <a:srgbClr val="FFFFFF"/>
                </a:solidFill>
                <a:latin typeface="Segoe Light" pitchFamily="34" charset="0"/>
              </a:rPr>
              <a:t>Последние новости</a:t>
            </a:r>
          </a:p>
          <a:p>
            <a:r>
              <a:rPr lang="en-US" sz="2000" b="1" u="sng" dirty="0">
                <a:solidFill>
                  <a:srgbClr val="FFFFFF"/>
                </a:solidFill>
                <a:latin typeface="Segoe Light" pitchFamily="34" charset="0"/>
              </a:rPr>
              <a:t>@</a:t>
            </a:r>
            <a:r>
              <a:rPr lang="en-US" sz="2000" b="1" u="sng" dirty="0" err="1">
                <a:solidFill>
                  <a:srgbClr val="FFFFFF"/>
                </a:solidFill>
                <a:latin typeface="Segoe Light" pitchFamily="34" charset="0"/>
              </a:rPr>
              <a:t>windowsazure_ru</a:t>
            </a:r>
            <a:endParaRPr lang="en-US" sz="2000" b="1" u="sng" dirty="0">
              <a:solidFill>
                <a:srgbClr val="FFFFFF"/>
              </a:solidFill>
              <a:latin typeface="Segoe Light" pitchFamily="34" charset="0"/>
            </a:endParaRPr>
          </a:p>
          <a:p>
            <a:pPr marL="460375" indent="-460375">
              <a:lnSpc>
                <a:spcPct val="90000"/>
              </a:lnSpc>
              <a:spcBef>
                <a:spcPct val="20000"/>
              </a:spcBef>
              <a:buSzPct val="80000"/>
              <a:buBlip>
                <a:blip r:embed="rId7"/>
              </a:buBlip>
            </a:pPr>
            <a:endParaRPr lang="ru-RU" sz="2000" dirty="0">
              <a:gradFill>
                <a:gsLst>
                  <a:gs pos="0">
                    <a:srgbClr val="292929">
                      <a:lumMod val="90000"/>
                      <a:lumOff val="10000"/>
                    </a:srgbClr>
                  </a:gs>
                  <a:gs pos="86000">
                    <a:srgbClr val="292929">
                      <a:lumMod val="90000"/>
                      <a:lumOff val="10000"/>
                    </a:srgbClr>
                  </a:gs>
                </a:gsLst>
                <a:lin ang="5400000" scaled="0"/>
              </a:gradFill>
            </a:endParaRPr>
          </a:p>
        </p:txBody>
      </p:sp>
      <p:pic>
        <p:nvPicPr>
          <p:cNvPr id="18" name="Рисунок 10"/>
          <p:cNvPicPr>
            <a:picLocks noChangeAspect="1"/>
          </p:cNvPicPr>
          <p:nvPr/>
        </p:nvPicPr>
        <p:blipFill rotWithShape="1">
          <a:blip r:embed="rId8" cstate="print">
            <a:extLst>
              <a:ext uri="{28A0092B-C50C-407E-A947-70E740481C1C}">
                <a14:useLocalDpi xmlns:a14="http://schemas.microsoft.com/office/drawing/2010/main" val="0"/>
              </a:ext>
            </a:extLst>
          </a:blip>
          <a:srcRect l="3708" t="18596" r="78588" b="11381"/>
          <a:stretch/>
        </p:blipFill>
        <p:spPr>
          <a:xfrm>
            <a:off x="397673" y="2137903"/>
            <a:ext cx="1271397" cy="1211578"/>
          </a:xfrm>
          <a:prstGeom prst="rect">
            <a:avLst/>
          </a:prstGeom>
        </p:spPr>
      </p:pic>
      <p:sp>
        <p:nvSpPr>
          <p:cNvPr id="19" name="TextBox 18"/>
          <p:cNvSpPr txBox="1"/>
          <p:nvPr/>
        </p:nvSpPr>
        <p:spPr>
          <a:xfrm>
            <a:off x="1887761" y="2137903"/>
            <a:ext cx="3035639" cy="1261884"/>
          </a:xfrm>
          <a:prstGeom prst="rect">
            <a:avLst/>
          </a:prstGeom>
          <a:noFill/>
        </p:spPr>
        <p:txBody>
          <a:bodyPr wrap="none" lIns="0" tIns="0" rIns="0" bIns="0" rtlCol="0">
            <a:spAutoFit/>
          </a:bodyPr>
          <a:lstStyle/>
          <a:p>
            <a:r>
              <a:rPr lang="en-US" sz="2000" dirty="0" smtClean="0">
                <a:solidFill>
                  <a:srgbClr val="FFFFFF"/>
                </a:solidFill>
                <a:latin typeface="Segoe Light" pitchFamily="34" charset="0"/>
              </a:rPr>
              <a:t>Windows Azure Trus</a:t>
            </a:r>
            <a:r>
              <a:rPr lang="en-US" sz="2000" dirty="0" smtClean="0">
                <a:solidFill>
                  <a:srgbClr val="FFFFFF"/>
                </a:solidFill>
                <a:latin typeface="Segoe Light" pitchFamily="34" charset="0"/>
              </a:rPr>
              <a:t>t Center</a:t>
            </a:r>
          </a:p>
          <a:p>
            <a:r>
              <a:rPr lang="en-US" sz="2000" b="1" u="sng" dirty="0" smtClean="0">
                <a:solidFill>
                  <a:schemeClr val="bg1"/>
                </a:solidFill>
                <a:latin typeface="Segoe Light" pitchFamily="34" charset="0"/>
              </a:rPr>
              <a:t>ou.gs/trust</a:t>
            </a:r>
            <a:endParaRPr lang="en-US" sz="2000" dirty="0">
              <a:solidFill>
                <a:srgbClr val="FFFFFF"/>
              </a:solidFill>
              <a:latin typeface="Segoe Light" pitchFamily="34" charset="0"/>
            </a:endParaRPr>
          </a:p>
          <a:p>
            <a:endParaRPr lang="en-US" sz="2000" b="1" u="sng" dirty="0">
              <a:solidFill>
                <a:srgbClr val="FFFFFF"/>
              </a:solidFill>
              <a:latin typeface="Segoe Light" pitchFamily="34" charset="0"/>
            </a:endParaRPr>
          </a:p>
          <a:p>
            <a:pPr>
              <a:lnSpc>
                <a:spcPct val="90000"/>
              </a:lnSpc>
              <a:spcBef>
                <a:spcPct val="20000"/>
              </a:spcBef>
              <a:buSzPct val="80000"/>
            </a:pPr>
            <a:endParaRPr lang="ru-RU" sz="20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258784100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8901" y="908665"/>
            <a:ext cx="6735132" cy="820737"/>
          </a:xfrm>
          <a:prstGeom prst="rect">
            <a:avLst/>
          </a:prstGeom>
          <a:noFill/>
        </p:spPr>
        <p:txBody>
          <a:bodyPr wrap="none" lIns="0" tIns="0" rIns="0" bIns="0" rtlCol="0">
            <a:spAutoFit/>
          </a:bodyPr>
          <a:lstStyle/>
          <a:p>
            <a:r>
              <a:rPr lang="ru-RU" sz="5300" dirty="0">
                <a:solidFill>
                  <a:schemeClr val="bg1"/>
                </a:solidFill>
                <a:latin typeface="Segoe UI Light" pitchFamily="34" charset="0"/>
              </a:rPr>
              <a:t>Спасибо за внимание</a:t>
            </a:r>
            <a:r>
              <a:rPr lang="en-US" sz="5300" dirty="0">
                <a:solidFill>
                  <a:schemeClr val="bg1"/>
                </a:solidFill>
                <a:latin typeface="Segoe UI Light" pitchFamily="34" charset="0"/>
              </a:rPr>
              <a:t>!</a:t>
            </a:r>
            <a:endParaRPr lang="ru-RU" sz="5300" dirty="0">
              <a:solidFill>
                <a:schemeClr val="bg1"/>
              </a:solidFill>
              <a:latin typeface="Segoe UI Light" pitchFamily="34" charset="0"/>
            </a:endParaRPr>
          </a:p>
        </p:txBody>
      </p:sp>
      <p:sp>
        <p:nvSpPr>
          <p:cNvPr id="3" name="TextBox 2"/>
          <p:cNvSpPr txBox="1"/>
          <p:nvPr/>
        </p:nvSpPr>
        <p:spPr>
          <a:xfrm>
            <a:off x="624011" y="4033036"/>
            <a:ext cx="4648517" cy="1477328"/>
          </a:xfrm>
          <a:prstGeom prst="rect">
            <a:avLst/>
          </a:prstGeom>
          <a:noFill/>
        </p:spPr>
        <p:txBody>
          <a:bodyPr wrap="none" lIns="0" tIns="0" rIns="0" bIns="0" rtlCol="0">
            <a:spAutoFit/>
          </a:bodyPr>
          <a:lstStyle/>
          <a:p>
            <a:endParaRPr lang="en-US" sz="3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US" sz="3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r>
              <a:rPr lang="en-US" sz="3200" b="1"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r>
              <a:rPr lang="en-US" sz="3200" b="1" dirty="0" smtClean="0">
                <a:solidFill>
                  <a:schemeClr val="bg1"/>
                </a:solidFill>
                <a:latin typeface="Segoe UI Light" pitchFamily="34" charset="0"/>
                <a:hlinkClick r:id="rId2"/>
              </a:rPr>
              <a:t>abokov@microsoft.com</a:t>
            </a:r>
            <a:endParaRPr lang="en-US" sz="3200" b="1" dirty="0" smtClean="0">
              <a:solidFill>
                <a:schemeClr val="bg1"/>
              </a:solidFill>
              <a:latin typeface="Segoe UI Light" pitchFamily="34" charset="0"/>
            </a:endParaRPr>
          </a:p>
          <a:p>
            <a:r>
              <a:rPr lang="en-US" sz="3200" b="1" dirty="0" smtClean="0">
                <a:solidFill>
                  <a:schemeClr val="accent6"/>
                </a:solidFill>
                <a:latin typeface="Segoe UI Light" pitchFamily="34" charset="0"/>
              </a:rPr>
              <a:t>     </a:t>
            </a:r>
            <a:r>
              <a:rPr lang="en-US" sz="3200" b="1" u="sng" dirty="0" err="1" smtClean="0">
                <a:solidFill>
                  <a:schemeClr val="accent6"/>
                </a:solidFill>
                <a:latin typeface="Segoe UI Light" pitchFamily="34" charset="0"/>
              </a:rPr>
              <a:t>abokov</a:t>
            </a:r>
            <a:endParaRPr lang="ru-RU" sz="3200" b="1" u="sng" dirty="0" smtClean="0">
              <a:solidFill>
                <a:schemeClr val="accent6"/>
              </a:solidFill>
              <a:latin typeface="Segoe UI Light" pitchFamily="34" charset="0"/>
            </a:endParaRPr>
          </a:p>
        </p:txBody>
      </p:sp>
      <p:pic>
        <p:nvPicPr>
          <p:cNvPr id="4" name="Picture 2" descr="http://twitter.com/images/resources/twitter-bird-blue-on-whi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091" y="5099723"/>
            <a:ext cx="410537" cy="4106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greenjeanssale.com/home/images/email-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091" y="4598821"/>
            <a:ext cx="410537" cy="4168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41790" y="2348862"/>
            <a:ext cx="8557807" cy="1354217"/>
          </a:xfrm>
          <a:prstGeom prst="rect">
            <a:avLst/>
          </a:prstGeom>
          <a:noFill/>
        </p:spPr>
        <p:txBody>
          <a:bodyPr wrap="none" lIns="0" tIns="0" rIns="0" bIns="0" rtlCol="0">
            <a:spAutoFit/>
          </a:bodyPr>
          <a:lstStyle/>
          <a:p>
            <a:r>
              <a:rPr lang="ru-RU" sz="8800" dirty="0">
                <a:solidFill>
                  <a:schemeClr val="bg1"/>
                </a:solidFill>
                <a:latin typeface="Segoe UI Light" pitchFamily="34" charset="0"/>
              </a:rPr>
              <a:t>Ваши вопросы </a:t>
            </a:r>
            <a:r>
              <a:rPr lang="en-US" sz="8800" dirty="0">
                <a:solidFill>
                  <a:schemeClr val="bg1"/>
                </a:solidFill>
                <a:latin typeface="Segoe UI Light" pitchFamily="34" charset="0"/>
              </a:rPr>
              <a:t>….</a:t>
            </a:r>
            <a:endParaRPr lang="ru-RU" sz="8800" dirty="0">
              <a:solidFill>
                <a:schemeClr val="bg1"/>
              </a:solidFill>
              <a:latin typeface="Segoe UI Light" pitchFamily="34" charset="0"/>
            </a:endParaRPr>
          </a:p>
        </p:txBody>
      </p:sp>
      <p:sp>
        <p:nvSpPr>
          <p:cNvPr id="8" name="TextBox 7"/>
          <p:cNvSpPr txBox="1"/>
          <p:nvPr/>
        </p:nvSpPr>
        <p:spPr>
          <a:xfrm>
            <a:off x="683091" y="5649599"/>
            <a:ext cx="9461821" cy="984885"/>
          </a:xfrm>
          <a:prstGeom prst="rect">
            <a:avLst/>
          </a:prstGeom>
          <a:noFill/>
        </p:spPr>
        <p:txBody>
          <a:bodyPr wrap="none" lIns="0" tIns="0" rIns="0" bIns="0" rtlCol="0">
            <a:spAutoFit/>
          </a:bodyPr>
          <a:lstStyle/>
          <a:p>
            <a:pPr>
              <a:lnSpc>
                <a:spcPct val="90000"/>
              </a:lnSpc>
              <a:spcBef>
                <a:spcPct val="20000"/>
              </a:spcBef>
              <a:buSzPct val="80000"/>
            </a:pPr>
            <a:r>
              <a:rPr lang="ru-RU" sz="2000" b="1" dirty="0">
                <a:solidFill>
                  <a:schemeClr val="bg1"/>
                </a:solidFill>
                <a:latin typeface="Segoe UI Light" pitchFamily="34" charset="0"/>
              </a:rPr>
              <a:t>Скачать эту презентацию можно </a:t>
            </a:r>
            <a:r>
              <a:rPr lang="ru-RU" sz="2000" b="1" dirty="0" smtClean="0">
                <a:solidFill>
                  <a:schemeClr val="bg1"/>
                </a:solidFill>
                <a:latin typeface="Segoe UI Light" pitchFamily="34" charset="0"/>
              </a:rPr>
              <a:t>здесь</a:t>
            </a:r>
            <a:r>
              <a:rPr lang="en-US" sz="2000" b="1" dirty="0" smtClean="0">
                <a:solidFill>
                  <a:schemeClr val="bg1"/>
                </a:solidFill>
                <a:latin typeface="Segoe UI Light" pitchFamily="34" charset="0"/>
              </a:rPr>
              <a:t>:</a:t>
            </a:r>
            <a:r>
              <a:rPr lang="en-US" sz="3200" dirty="0" smtClean="0">
                <a:solidFill>
                  <a:schemeClr val="bg1"/>
                </a:solidFill>
                <a:latin typeface="Segoe UI Light" pitchFamily="34" charset="0"/>
              </a:rPr>
              <a:t>  </a:t>
            </a:r>
            <a:r>
              <a:rPr lang="en-US" sz="3200" b="1" u="sng" dirty="0" smtClean="0">
                <a:solidFill>
                  <a:schemeClr val="accent6"/>
                </a:solidFill>
                <a:latin typeface="Segoe UI Light" pitchFamily="34" charset="0"/>
              </a:rPr>
              <a:t>http</a:t>
            </a:r>
            <a:r>
              <a:rPr lang="en-US" sz="3200" b="1" u="sng" dirty="0">
                <a:solidFill>
                  <a:schemeClr val="accent6"/>
                </a:solidFill>
                <a:latin typeface="Segoe UI Light" pitchFamily="34" charset="0"/>
              </a:rPr>
              <a:t>://slideshare.net/abokov</a:t>
            </a:r>
          </a:p>
          <a:p>
            <a:pPr marL="460375" indent="-460375">
              <a:lnSpc>
                <a:spcPct val="90000"/>
              </a:lnSpc>
              <a:spcBef>
                <a:spcPct val="20000"/>
              </a:spcBef>
              <a:buSzPct val="80000"/>
              <a:buBlip>
                <a:blip r:embed="rId5"/>
              </a:buBlip>
            </a:pPr>
            <a:endParaRPr lang="ru-RU" sz="32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61823757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787" y="1042986"/>
            <a:ext cx="7254875" cy="5441157"/>
          </a:xfrm>
          <a:prstGeom prst="rect">
            <a:avLst/>
          </a:prstGeom>
        </p:spPr>
      </p:pic>
    </p:spTree>
    <p:extLst>
      <p:ext uri="{BB962C8B-B14F-4D97-AF65-F5344CB8AC3E}">
        <p14:creationId xmlns:p14="http://schemas.microsoft.com/office/powerpoint/2010/main" val="290744715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65600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03" y="1880161"/>
            <a:ext cx="7707123" cy="2730811"/>
          </a:xfrm>
          <a:prstGeom prst="rect">
            <a:avLst/>
          </a:prstGeom>
        </p:spPr>
      </p:pic>
      <p:sp>
        <p:nvSpPr>
          <p:cNvPr id="6" name="TextBox 5"/>
          <p:cNvSpPr txBox="1"/>
          <p:nvPr/>
        </p:nvSpPr>
        <p:spPr>
          <a:xfrm>
            <a:off x="6027014" y="4664277"/>
            <a:ext cx="5442596" cy="2051844"/>
          </a:xfrm>
          <a:prstGeom prst="rect">
            <a:avLst/>
          </a:prstGeom>
          <a:noFill/>
        </p:spPr>
        <p:txBody>
          <a:bodyPr wrap="square" lIns="0" tIns="0" rIns="0" bIns="0" rtlCol="0">
            <a:spAutoFit/>
          </a:bodyPr>
          <a:lstStyle/>
          <a:p>
            <a:r>
              <a:rPr lang="ru-RU" sz="2700" i="1" dirty="0">
                <a:gradFill>
                  <a:gsLst>
                    <a:gs pos="0">
                      <a:prstClr val="black"/>
                    </a:gs>
                    <a:gs pos="86000">
                      <a:prstClr val="black"/>
                    </a:gs>
                  </a:gsLst>
                  <a:lin ang="5400000" scaled="0"/>
                </a:gradFill>
              </a:rPr>
              <a:t>24 узла в </a:t>
            </a:r>
            <a:r>
              <a:rPr lang="en-US" sz="2700" i="1" dirty="0">
                <a:gradFill>
                  <a:gsLst>
                    <a:gs pos="0">
                      <a:prstClr val="black"/>
                    </a:gs>
                    <a:gs pos="86000">
                      <a:prstClr val="black"/>
                    </a:gs>
                  </a:gsLst>
                  <a:lin ang="5400000" scaled="0"/>
                </a:gradFill>
              </a:rPr>
              <a:t>CDN: </a:t>
            </a:r>
            <a:r>
              <a:rPr lang="en-US" sz="1600" i="1" dirty="0">
                <a:gradFill>
                  <a:gsLst>
                    <a:gs pos="0">
                      <a:prstClr val="black"/>
                    </a:gs>
                    <a:gs pos="86000">
                      <a:prstClr val="black"/>
                    </a:gs>
                  </a:gsLst>
                  <a:lin ang="5400000" scaled="0"/>
                </a:gradFill>
              </a:rPr>
              <a:t>Ashburn, San Francisco, Chicago, San Antonio, Los Angeles, Miami, Newark, Seattle, Amsterdam, Dublin,  London, </a:t>
            </a:r>
            <a:r>
              <a:rPr lang="en-US" sz="3700" b="1" i="1" dirty="0">
                <a:gradFill>
                  <a:gsLst>
                    <a:gs pos="0">
                      <a:prstClr val="black"/>
                    </a:gs>
                    <a:gs pos="86000">
                      <a:prstClr val="black"/>
                    </a:gs>
                  </a:gsLst>
                  <a:lin ang="5400000" scaled="0"/>
                </a:gradFill>
              </a:rPr>
              <a:t>Moscow</a:t>
            </a:r>
            <a:r>
              <a:rPr lang="en-US" sz="1600" i="1" dirty="0">
                <a:gradFill>
                  <a:gsLst>
                    <a:gs pos="0">
                      <a:prstClr val="black"/>
                    </a:gs>
                    <a:gs pos="86000">
                      <a:prstClr val="black"/>
                    </a:gs>
                  </a:gsLst>
                  <a:lin ang="5400000" scaled="0"/>
                </a:gradFill>
              </a:rPr>
              <a:t>, Paris, Stockholm,     Vienna, Zurich, Hong Kong, </a:t>
            </a:r>
            <a:r>
              <a:rPr lang="en-US" sz="2700" b="1" i="1" dirty="0">
                <a:gradFill>
                  <a:gsLst>
                    <a:gs pos="0">
                      <a:prstClr val="black"/>
                    </a:gs>
                    <a:gs pos="86000">
                      <a:prstClr val="black"/>
                    </a:gs>
                  </a:gsLst>
                  <a:lin ang="5400000" scaled="0"/>
                </a:gradFill>
              </a:rPr>
              <a:t>Sao Paulo</a:t>
            </a:r>
            <a:r>
              <a:rPr lang="en-US" sz="1600" i="1" dirty="0">
                <a:gradFill>
                  <a:gsLst>
                    <a:gs pos="0">
                      <a:prstClr val="black"/>
                    </a:gs>
                    <a:gs pos="86000">
                      <a:prstClr val="black"/>
                    </a:gs>
                  </a:gsLst>
                  <a:lin ang="5400000" scaled="0"/>
                </a:gradFill>
              </a:rPr>
              <a:t>, Seoul, Singapore, </a:t>
            </a:r>
            <a:r>
              <a:rPr lang="en-US" sz="2700" b="1" i="1" dirty="0">
                <a:gradFill>
                  <a:gsLst>
                    <a:gs pos="0">
                      <a:prstClr val="black"/>
                    </a:gs>
                    <a:gs pos="86000">
                      <a:prstClr val="black"/>
                    </a:gs>
                  </a:gsLst>
                  <a:lin ang="5400000" scaled="0"/>
                </a:gradFill>
              </a:rPr>
              <a:t>Sydney</a:t>
            </a:r>
            <a:r>
              <a:rPr lang="en-US" sz="1600" i="1" dirty="0">
                <a:gradFill>
                  <a:gsLst>
                    <a:gs pos="0">
                      <a:prstClr val="black"/>
                    </a:gs>
                    <a:gs pos="86000">
                      <a:prstClr val="black"/>
                    </a:gs>
                  </a:gsLst>
                  <a:lin ang="5400000" scaled="0"/>
                </a:gradFill>
              </a:rPr>
              <a:t>, Taipei, </a:t>
            </a:r>
            <a:r>
              <a:rPr lang="en-US" b="1" i="1" dirty="0" smtClean="0">
                <a:gradFill>
                  <a:gsLst>
                    <a:gs pos="0">
                      <a:prstClr val="black"/>
                    </a:gs>
                    <a:gs pos="86000">
                      <a:prstClr val="black"/>
                    </a:gs>
                  </a:gsLst>
                  <a:lin ang="5400000" scaled="0"/>
                </a:gradFill>
              </a:rPr>
              <a:t>Tokyo</a:t>
            </a:r>
            <a:r>
              <a:rPr lang="en-US" sz="1600" i="1" dirty="0">
                <a:gradFill>
                  <a:gsLst>
                    <a:gs pos="0">
                      <a:prstClr val="black"/>
                    </a:gs>
                    <a:gs pos="86000">
                      <a:prstClr val="black"/>
                    </a:gs>
                  </a:gsLst>
                  <a:lin ang="5400000" scaled="0"/>
                </a:gradFill>
              </a:rPr>
              <a:t>, Doha</a:t>
            </a:r>
            <a:endParaRPr lang="ru-RU" sz="1600" i="1" dirty="0">
              <a:gradFill>
                <a:gsLst>
                  <a:gs pos="0">
                    <a:prstClr val="black"/>
                  </a:gs>
                  <a:gs pos="86000">
                    <a:prstClr val="black"/>
                  </a:gs>
                </a:gsLst>
                <a:lin ang="5400000" scaled="0"/>
              </a:gradFill>
            </a:endParaRPr>
          </a:p>
        </p:txBody>
      </p:sp>
      <p:pic>
        <p:nvPicPr>
          <p:cNvPr id="7"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00798" y="4641436"/>
            <a:ext cx="5076672" cy="2097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8442049" y="1811647"/>
            <a:ext cx="3727013" cy="2492990"/>
          </a:xfrm>
          <a:prstGeom prst="rect">
            <a:avLst/>
          </a:prstGeom>
          <a:noFill/>
        </p:spPr>
        <p:txBody>
          <a:bodyPr wrap="square" lIns="0" tIns="0" rIns="0" bIns="0" rtlCol="0">
            <a:spAutoFit/>
          </a:bodyPr>
          <a:lstStyle/>
          <a:p>
            <a:r>
              <a:rPr lang="en-US" sz="2700" i="1" dirty="0">
                <a:gradFill>
                  <a:gsLst>
                    <a:gs pos="0">
                      <a:prstClr val="black"/>
                    </a:gs>
                    <a:gs pos="86000">
                      <a:prstClr val="black"/>
                    </a:gs>
                  </a:gsLst>
                  <a:lin ang="5400000" scaled="0"/>
                </a:gradFill>
              </a:rPr>
              <a:t>8</a:t>
            </a:r>
            <a:r>
              <a:rPr lang="ru-RU" sz="2700" i="1" dirty="0">
                <a:gradFill>
                  <a:gsLst>
                    <a:gs pos="0">
                      <a:prstClr val="black"/>
                    </a:gs>
                    <a:gs pos="86000">
                      <a:prstClr val="black"/>
                    </a:gs>
                  </a:gsLst>
                  <a:lin ang="5400000" scaled="0"/>
                </a:gradFill>
              </a:rPr>
              <a:t> датацентров</a:t>
            </a:r>
            <a:r>
              <a:rPr lang="en-US" sz="2700" i="1" dirty="0">
                <a:gradFill>
                  <a:gsLst>
                    <a:gs pos="0">
                      <a:prstClr val="black"/>
                    </a:gs>
                    <a:gs pos="86000">
                      <a:prstClr val="black"/>
                    </a:gs>
                  </a:gsLst>
                  <a:lin ang="5400000" scaled="0"/>
                </a:gradFill>
              </a:rPr>
              <a:t>:</a:t>
            </a:r>
          </a:p>
          <a:p>
            <a:r>
              <a:rPr lang="ru-RU" sz="2700" i="1" dirty="0">
                <a:gradFill>
                  <a:gsLst>
                    <a:gs pos="0">
                      <a:prstClr val="black"/>
                    </a:gs>
                    <a:gs pos="86000">
                      <a:prstClr val="black"/>
                    </a:gs>
                  </a:gsLst>
                  <a:lin ang="5400000" scaled="0"/>
                </a:gradFill>
              </a:rPr>
              <a:t> - 4 поколение на </a:t>
            </a:r>
            <a:r>
              <a:rPr lang="en-US" sz="2700" i="1" dirty="0">
                <a:gradFill>
                  <a:gsLst>
                    <a:gs pos="0">
                      <a:prstClr val="black"/>
                    </a:gs>
                    <a:gs pos="86000">
                      <a:prstClr val="black"/>
                    </a:gs>
                  </a:gsLst>
                  <a:lin ang="5400000" scaled="0"/>
                </a:gradFill>
              </a:rPr>
              <a:t>ITPAC</a:t>
            </a:r>
          </a:p>
          <a:p>
            <a:r>
              <a:rPr lang="ru-RU" sz="2700" i="1" dirty="0">
                <a:gradFill>
                  <a:gsLst>
                    <a:gs pos="0">
                      <a:prstClr val="black"/>
                    </a:gs>
                    <a:gs pos="86000">
                      <a:prstClr val="black"/>
                    </a:gs>
                  </a:gsLst>
                  <a:lin ang="5400000" scaled="0"/>
                </a:gradFill>
              </a:rPr>
              <a:t> - площадь</a:t>
            </a:r>
            <a:r>
              <a:rPr lang="en-US" sz="2700" i="1" dirty="0">
                <a:gradFill>
                  <a:gsLst>
                    <a:gs pos="0">
                      <a:prstClr val="black"/>
                    </a:gs>
                    <a:gs pos="86000">
                      <a:prstClr val="black"/>
                    </a:gs>
                  </a:gsLst>
                  <a:lin ang="5400000" scaled="0"/>
                </a:gradFill>
              </a:rPr>
              <a:t>~ 28 100</a:t>
            </a:r>
            <a:r>
              <a:rPr lang="ru-RU" sz="2700" i="1" dirty="0">
                <a:gradFill>
                  <a:gsLst>
                    <a:gs pos="0">
                      <a:prstClr val="black"/>
                    </a:gs>
                    <a:gs pos="86000">
                      <a:prstClr val="black"/>
                    </a:gs>
                  </a:gsLst>
                  <a:lin ang="5400000" scaled="0"/>
                </a:gradFill>
              </a:rPr>
              <a:t> кв </a:t>
            </a:r>
          </a:p>
          <a:p>
            <a:r>
              <a:rPr lang="ru-RU" sz="2700" i="1" dirty="0">
                <a:gradFill>
                  <a:gsLst>
                    <a:gs pos="0">
                      <a:prstClr val="black"/>
                    </a:gs>
                    <a:gs pos="86000">
                      <a:prstClr val="black"/>
                    </a:gs>
                  </a:gsLst>
                  <a:lin ang="5400000" scaled="0"/>
                </a:gradFill>
              </a:rPr>
              <a:t> - мощность </a:t>
            </a:r>
            <a:r>
              <a:rPr lang="en-US" sz="2700" i="1" dirty="0">
                <a:gradFill>
                  <a:gsLst>
                    <a:gs pos="0">
                      <a:prstClr val="black"/>
                    </a:gs>
                    <a:gs pos="86000">
                      <a:prstClr val="black"/>
                    </a:gs>
                  </a:gsLst>
                  <a:lin ang="5400000" scaled="0"/>
                </a:gradFill>
              </a:rPr>
              <a:t>~ 16 </a:t>
            </a:r>
            <a:r>
              <a:rPr lang="ru-RU" sz="2700" i="1" dirty="0">
                <a:gradFill>
                  <a:gsLst>
                    <a:gs pos="0">
                      <a:prstClr val="black"/>
                    </a:gs>
                    <a:gs pos="86000">
                      <a:prstClr val="black"/>
                    </a:gs>
                  </a:gsLst>
                  <a:lin ang="5400000" scaled="0"/>
                </a:gradFill>
              </a:rPr>
              <a:t>МВт</a:t>
            </a:r>
          </a:p>
          <a:p>
            <a:r>
              <a:rPr lang="en-US" sz="2700" i="1" dirty="0">
                <a:gradFill>
                  <a:gsLst>
                    <a:gs pos="0">
                      <a:prstClr val="black"/>
                    </a:gs>
                    <a:gs pos="86000">
                      <a:prstClr val="black"/>
                    </a:gs>
                  </a:gsLst>
                  <a:lin ang="5400000" scaled="0"/>
                </a:gradFill>
              </a:rPr>
              <a:t> - PUE ~ 1.05-1.22</a:t>
            </a:r>
          </a:p>
          <a:p>
            <a:r>
              <a:rPr lang="en-US" sz="2700" i="1" dirty="0">
                <a:gradFill>
                  <a:gsLst>
                    <a:gs pos="0">
                      <a:prstClr val="black"/>
                    </a:gs>
                    <a:gs pos="86000">
                      <a:prstClr val="black"/>
                    </a:gs>
                  </a:gsLst>
                  <a:lin ang="5400000" scaled="0"/>
                </a:gradFill>
              </a:rPr>
              <a:t> - </a:t>
            </a:r>
            <a:r>
              <a:rPr lang="ru-RU" sz="2700" i="1" dirty="0">
                <a:gradFill>
                  <a:gsLst>
                    <a:gs pos="0">
                      <a:prstClr val="black"/>
                    </a:gs>
                    <a:gs pos="86000">
                      <a:prstClr val="black"/>
                    </a:gs>
                  </a:gsLst>
                  <a:lin ang="5400000" scaled="0"/>
                </a:gradFill>
              </a:rPr>
              <a:t>стоимость </a:t>
            </a:r>
            <a:r>
              <a:rPr lang="en-US" sz="2700" i="1" dirty="0">
                <a:gradFill>
                  <a:gsLst>
                    <a:gs pos="0">
                      <a:prstClr val="black"/>
                    </a:gs>
                    <a:gs pos="86000">
                      <a:prstClr val="black"/>
                    </a:gs>
                  </a:gsLst>
                  <a:lin ang="5400000" scaled="0"/>
                </a:gradFill>
              </a:rPr>
              <a:t>~ 500</a:t>
            </a:r>
            <a:r>
              <a:rPr lang="ru-RU" sz="2700" i="1" dirty="0">
                <a:gradFill>
                  <a:gsLst>
                    <a:gs pos="0">
                      <a:prstClr val="black"/>
                    </a:gs>
                    <a:gs pos="86000">
                      <a:prstClr val="black"/>
                    </a:gs>
                  </a:gsLst>
                  <a:lin ang="5400000" scaled="0"/>
                </a:gradFill>
              </a:rPr>
              <a:t>М </a:t>
            </a:r>
            <a:r>
              <a:rPr lang="en-US" sz="2700" i="1" dirty="0">
                <a:gradFill>
                  <a:gsLst>
                    <a:gs pos="0">
                      <a:prstClr val="black"/>
                    </a:gs>
                    <a:gs pos="86000">
                      <a:prstClr val="black"/>
                    </a:gs>
                  </a:gsLst>
                  <a:lin ang="5400000" scaled="0"/>
                </a:gradFill>
              </a:rPr>
              <a:t>$</a:t>
            </a:r>
            <a:endParaRPr lang="ru-RU" sz="2700" i="1" dirty="0">
              <a:gradFill>
                <a:gsLst>
                  <a:gs pos="0">
                    <a:prstClr val="black"/>
                  </a:gs>
                  <a:gs pos="86000">
                    <a:prstClr val="black"/>
                  </a:gs>
                </a:gsLst>
                <a:lin ang="5400000" scaled="0"/>
              </a:gradFill>
            </a:endParaRPr>
          </a:p>
        </p:txBody>
      </p:sp>
      <p:sp>
        <p:nvSpPr>
          <p:cNvPr id="9" name="Title 2"/>
          <p:cNvSpPr>
            <a:spLocks noGrp="1"/>
          </p:cNvSpPr>
          <p:nvPr>
            <p:ph type="title"/>
          </p:nvPr>
        </p:nvSpPr>
        <p:spPr>
          <a:xfrm>
            <a:off x="699811" y="428601"/>
            <a:ext cx="10654409" cy="653771"/>
          </a:xfrm>
        </p:spPr>
        <p:txBody>
          <a:bodyPr>
            <a:normAutofit fontScale="90000"/>
          </a:bodyPr>
          <a:lstStyle/>
          <a:p>
            <a:r>
              <a:rPr lang="en-US" dirty="0" smtClean="0">
                <a:latin typeface="Segoe UI Light" pitchFamily="34" charset="0"/>
              </a:rPr>
              <a:t>Windows Azure - </a:t>
            </a:r>
            <a:r>
              <a:rPr lang="ru-RU" dirty="0" smtClean="0">
                <a:latin typeface="Segoe UI Light" pitchFamily="34" charset="0"/>
              </a:rPr>
              <a:t>инфраструктура</a:t>
            </a:r>
            <a:br>
              <a:rPr lang="ru-RU" dirty="0" smtClean="0">
                <a:latin typeface="Segoe UI Light" pitchFamily="34" charset="0"/>
              </a:rPr>
            </a:br>
            <a:endParaRPr lang="en-US" dirty="0">
              <a:latin typeface="Segoe UI Light" pitchFamily="34" charset="0"/>
            </a:endParaRPr>
          </a:p>
        </p:txBody>
      </p:sp>
      <p:grpSp>
        <p:nvGrpSpPr>
          <p:cNvPr id="11" name="Group 117"/>
          <p:cNvGrpSpPr/>
          <p:nvPr/>
        </p:nvGrpSpPr>
        <p:grpSpPr>
          <a:xfrm>
            <a:off x="1460463" y="2531241"/>
            <a:ext cx="600562" cy="236291"/>
            <a:chOff x="1933575" y="510402"/>
            <a:chExt cx="590550" cy="394473"/>
          </a:xfrm>
        </p:grpSpPr>
        <p:sp>
          <p:nvSpPr>
            <p:cNvPr id="12" name="Oval 11"/>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13" name="Group 110"/>
            <p:cNvGrpSpPr/>
            <p:nvPr/>
          </p:nvGrpSpPr>
          <p:grpSpPr>
            <a:xfrm>
              <a:off x="2048154" y="510402"/>
              <a:ext cx="407419" cy="345058"/>
              <a:chOff x="-2293085" y="806266"/>
              <a:chExt cx="319677" cy="345058"/>
            </a:xfrm>
          </p:grpSpPr>
          <p:pic>
            <p:nvPicPr>
              <p:cNvPr id="14"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15"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16" name="Group 109"/>
          <p:cNvGrpSpPr/>
          <p:nvPr/>
        </p:nvGrpSpPr>
        <p:grpSpPr>
          <a:xfrm>
            <a:off x="1344112" y="2727825"/>
            <a:ext cx="600562" cy="236291"/>
            <a:chOff x="1933575" y="510402"/>
            <a:chExt cx="590550" cy="394473"/>
          </a:xfrm>
        </p:grpSpPr>
        <p:sp>
          <p:nvSpPr>
            <p:cNvPr id="17" name="Oval 16"/>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18" name="Group 110"/>
            <p:cNvGrpSpPr/>
            <p:nvPr/>
          </p:nvGrpSpPr>
          <p:grpSpPr>
            <a:xfrm>
              <a:off x="2048154" y="510402"/>
              <a:ext cx="407419" cy="345058"/>
              <a:chOff x="-2293085" y="806266"/>
              <a:chExt cx="319677" cy="345058"/>
            </a:xfrm>
          </p:grpSpPr>
          <p:pic>
            <p:nvPicPr>
              <p:cNvPr id="19"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20"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cxnSp>
        <p:nvCxnSpPr>
          <p:cNvPr id="21" name="Straight Connector 20"/>
          <p:cNvCxnSpPr>
            <a:stCxn id="17" idx="3"/>
          </p:cNvCxnSpPr>
          <p:nvPr/>
        </p:nvCxnSpPr>
        <p:spPr>
          <a:xfrm flipH="1">
            <a:off x="1105649" y="2944067"/>
            <a:ext cx="326406" cy="390967"/>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22" name="Group 124"/>
          <p:cNvGrpSpPr/>
          <p:nvPr/>
        </p:nvGrpSpPr>
        <p:grpSpPr>
          <a:xfrm>
            <a:off x="3849581" y="2287573"/>
            <a:ext cx="600562" cy="236291"/>
            <a:chOff x="1933575" y="510402"/>
            <a:chExt cx="590550" cy="394473"/>
          </a:xfrm>
        </p:grpSpPr>
        <p:sp>
          <p:nvSpPr>
            <p:cNvPr id="23" name="Oval 2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24" name="Group 110"/>
            <p:cNvGrpSpPr/>
            <p:nvPr/>
          </p:nvGrpSpPr>
          <p:grpSpPr>
            <a:xfrm>
              <a:off x="2048154" y="510402"/>
              <a:ext cx="407419" cy="345058"/>
              <a:chOff x="-2293085" y="806266"/>
              <a:chExt cx="319677" cy="345058"/>
            </a:xfrm>
          </p:grpSpPr>
          <p:pic>
            <p:nvPicPr>
              <p:cNvPr id="25"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26"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cxnSp>
        <p:nvCxnSpPr>
          <p:cNvPr id="27" name="Straight Connector 26"/>
          <p:cNvCxnSpPr>
            <a:stCxn id="48" idx="6"/>
          </p:cNvCxnSpPr>
          <p:nvPr/>
        </p:nvCxnSpPr>
        <p:spPr>
          <a:xfrm flipV="1">
            <a:off x="3933045" y="1710881"/>
            <a:ext cx="433626" cy="55860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8" name="TextBox 13"/>
          <p:cNvSpPr txBox="1">
            <a:spLocks noChangeArrowheads="1"/>
          </p:cNvSpPr>
          <p:nvPr/>
        </p:nvSpPr>
        <p:spPr bwMode="auto">
          <a:xfrm>
            <a:off x="2160662" y="3094406"/>
            <a:ext cx="1758791"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North Central US</a:t>
            </a:r>
          </a:p>
        </p:txBody>
      </p:sp>
      <p:sp>
        <p:nvSpPr>
          <p:cNvPr id="29" name="TextBox 13"/>
          <p:cNvSpPr txBox="1">
            <a:spLocks noChangeArrowheads="1"/>
          </p:cNvSpPr>
          <p:nvPr/>
        </p:nvSpPr>
        <p:spPr bwMode="auto">
          <a:xfrm>
            <a:off x="5292220" y="3904906"/>
            <a:ext cx="1120932" cy="584291"/>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South East Asia</a:t>
            </a:r>
          </a:p>
        </p:txBody>
      </p:sp>
      <p:cxnSp>
        <p:nvCxnSpPr>
          <p:cNvPr id="30" name="Straight Connector 29"/>
          <p:cNvCxnSpPr/>
          <p:nvPr/>
        </p:nvCxnSpPr>
        <p:spPr>
          <a:xfrm flipH="1">
            <a:off x="6027014" y="3429822"/>
            <a:ext cx="540907" cy="50324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1" name="TextBox 13"/>
          <p:cNvSpPr txBox="1">
            <a:spLocks noChangeArrowheads="1"/>
          </p:cNvSpPr>
          <p:nvPr/>
        </p:nvSpPr>
        <p:spPr bwMode="auto">
          <a:xfrm>
            <a:off x="6594645" y="1710886"/>
            <a:ext cx="1130932"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East Asia</a:t>
            </a:r>
          </a:p>
        </p:txBody>
      </p:sp>
      <p:cxnSp>
        <p:nvCxnSpPr>
          <p:cNvPr id="32" name="Straight Connector 31"/>
          <p:cNvCxnSpPr/>
          <p:nvPr/>
        </p:nvCxnSpPr>
        <p:spPr>
          <a:xfrm flipV="1">
            <a:off x="6810146" y="1905130"/>
            <a:ext cx="172102" cy="88747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3" name="TextBox 13"/>
          <p:cNvSpPr txBox="1">
            <a:spLocks noChangeArrowheads="1"/>
          </p:cNvSpPr>
          <p:nvPr/>
        </p:nvSpPr>
        <p:spPr bwMode="auto">
          <a:xfrm>
            <a:off x="3824374" y="1643854"/>
            <a:ext cx="2202641"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North </a:t>
            </a:r>
            <a:r>
              <a:rPr lang="en-US" sz="1500" dirty="0" smtClean="0">
                <a:solidFill>
                  <a:srgbClr val="525051"/>
                </a:solidFill>
                <a:latin typeface="Segoe UI Semibold" pitchFamily="34" charset="0"/>
              </a:rPr>
              <a:t>Europe</a:t>
            </a:r>
            <a:r>
              <a:rPr lang="ru-RU" sz="1500" dirty="0" smtClean="0">
                <a:solidFill>
                  <a:srgbClr val="525051"/>
                </a:solidFill>
                <a:latin typeface="Segoe UI Semibold" pitchFamily="34" charset="0"/>
              </a:rPr>
              <a:t> </a:t>
            </a:r>
            <a:r>
              <a:rPr lang="en-US" sz="1500" dirty="0" smtClean="0">
                <a:solidFill>
                  <a:srgbClr val="525051"/>
                </a:solidFill>
                <a:latin typeface="Segoe UI Semibold" pitchFamily="34" charset="0"/>
              </a:rPr>
              <a:t>Dublin</a:t>
            </a:r>
            <a:endParaRPr lang="en-US" sz="1500" dirty="0">
              <a:solidFill>
                <a:srgbClr val="525051"/>
              </a:solidFill>
              <a:latin typeface="Segoe UI Semibold" pitchFamily="34" charset="0"/>
            </a:endParaRPr>
          </a:p>
        </p:txBody>
      </p:sp>
      <p:sp>
        <p:nvSpPr>
          <p:cNvPr id="34" name="TextBox 13"/>
          <p:cNvSpPr txBox="1">
            <a:spLocks noChangeArrowheads="1"/>
          </p:cNvSpPr>
          <p:nvPr/>
        </p:nvSpPr>
        <p:spPr bwMode="auto">
          <a:xfrm>
            <a:off x="4546995" y="3139550"/>
            <a:ext cx="1480019" cy="584291"/>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West Europe </a:t>
            </a:r>
            <a:r>
              <a:rPr lang="en-US" sz="1500" dirty="0" smtClean="0">
                <a:solidFill>
                  <a:srgbClr val="525051"/>
                </a:solidFill>
                <a:latin typeface="Segoe UI Semibold" pitchFamily="34" charset="0"/>
              </a:rPr>
              <a:t> </a:t>
            </a:r>
            <a:r>
              <a:rPr lang="en-US" sz="1500" dirty="0">
                <a:solidFill>
                  <a:srgbClr val="525051"/>
                </a:solidFill>
                <a:latin typeface="Segoe UI Semibold" pitchFamily="34" charset="0"/>
              </a:rPr>
              <a:t>Amsterdam</a:t>
            </a:r>
          </a:p>
        </p:txBody>
      </p:sp>
      <p:cxnSp>
        <p:nvCxnSpPr>
          <p:cNvPr id="35" name="Straight Connector 34"/>
          <p:cNvCxnSpPr>
            <a:stCxn id="12" idx="5"/>
          </p:cNvCxnSpPr>
          <p:nvPr/>
        </p:nvCxnSpPr>
        <p:spPr>
          <a:xfrm>
            <a:off x="1973070" y="2747483"/>
            <a:ext cx="569873" cy="346927"/>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6" name="TextBox 13"/>
          <p:cNvSpPr txBox="1">
            <a:spLocks noChangeArrowheads="1"/>
          </p:cNvSpPr>
          <p:nvPr/>
        </p:nvSpPr>
        <p:spPr bwMode="auto">
          <a:xfrm>
            <a:off x="220002" y="3339886"/>
            <a:ext cx="1771313"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South Central US</a:t>
            </a:r>
          </a:p>
        </p:txBody>
      </p:sp>
      <p:grpSp>
        <p:nvGrpSpPr>
          <p:cNvPr id="37" name="Group 148"/>
          <p:cNvGrpSpPr/>
          <p:nvPr/>
        </p:nvGrpSpPr>
        <p:grpSpPr>
          <a:xfrm>
            <a:off x="6195222" y="3193525"/>
            <a:ext cx="600562" cy="236291"/>
            <a:chOff x="1933575" y="510402"/>
            <a:chExt cx="590550" cy="394473"/>
          </a:xfrm>
        </p:grpSpPr>
        <p:sp>
          <p:nvSpPr>
            <p:cNvPr id="38" name="Oval 3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39" name="Group 110"/>
            <p:cNvGrpSpPr/>
            <p:nvPr/>
          </p:nvGrpSpPr>
          <p:grpSpPr>
            <a:xfrm>
              <a:off x="2048154" y="510402"/>
              <a:ext cx="407419" cy="345058"/>
              <a:chOff x="-2293085" y="806266"/>
              <a:chExt cx="319677" cy="345058"/>
            </a:xfrm>
          </p:grpSpPr>
          <p:pic>
            <p:nvPicPr>
              <p:cNvPr id="40"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41"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42" name="Group 142"/>
          <p:cNvGrpSpPr/>
          <p:nvPr/>
        </p:nvGrpSpPr>
        <p:grpSpPr>
          <a:xfrm>
            <a:off x="6451407" y="2734973"/>
            <a:ext cx="600562" cy="236291"/>
            <a:chOff x="1933575" y="510402"/>
            <a:chExt cx="590550" cy="394473"/>
          </a:xfrm>
        </p:grpSpPr>
        <p:sp>
          <p:nvSpPr>
            <p:cNvPr id="43" name="Oval 4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44" name="Group 110"/>
            <p:cNvGrpSpPr/>
            <p:nvPr/>
          </p:nvGrpSpPr>
          <p:grpSpPr>
            <a:xfrm>
              <a:off x="2048154" y="510402"/>
              <a:ext cx="407419" cy="345058"/>
              <a:chOff x="-2293085" y="806266"/>
              <a:chExt cx="319677" cy="345058"/>
            </a:xfrm>
          </p:grpSpPr>
          <p:pic>
            <p:nvPicPr>
              <p:cNvPr id="45"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46"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47" name="Group 129"/>
          <p:cNvGrpSpPr/>
          <p:nvPr/>
        </p:nvGrpSpPr>
        <p:grpSpPr>
          <a:xfrm>
            <a:off x="3332489" y="2101660"/>
            <a:ext cx="600562" cy="236291"/>
            <a:chOff x="1933575" y="510402"/>
            <a:chExt cx="590550" cy="394473"/>
          </a:xfrm>
        </p:grpSpPr>
        <p:sp>
          <p:nvSpPr>
            <p:cNvPr id="48" name="Oval 4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49" name="Group 110"/>
            <p:cNvGrpSpPr/>
            <p:nvPr/>
          </p:nvGrpSpPr>
          <p:grpSpPr>
            <a:xfrm>
              <a:off x="2048154" y="510402"/>
              <a:ext cx="407419" cy="345058"/>
              <a:chOff x="-2293085" y="806266"/>
              <a:chExt cx="319677" cy="345058"/>
            </a:xfrm>
          </p:grpSpPr>
          <p:pic>
            <p:nvPicPr>
              <p:cNvPr id="50"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51"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53" name="Group 117"/>
          <p:cNvGrpSpPr/>
          <p:nvPr/>
        </p:nvGrpSpPr>
        <p:grpSpPr>
          <a:xfrm>
            <a:off x="1942387" y="2443673"/>
            <a:ext cx="600562" cy="236291"/>
            <a:chOff x="1933575" y="510402"/>
            <a:chExt cx="590550" cy="394473"/>
          </a:xfrm>
        </p:grpSpPr>
        <p:sp>
          <p:nvSpPr>
            <p:cNvPr id="54" name="Oval 53"/>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55" name="Group 110"/>
            <p:cNvGrpSpPr/>
            <p:nvPr/>
          </p:nvGrpSpPr>
          <p:grpSpPr>
            <a:xfrm>
              <a:off x="2048154" y="510402"/>
              <a:ext cx="407419" cy="345058"/>
              <a:chOff x="-2293085" y="806266"/>
              <a:chExt cx="319677" cy="345058"/>
            </a:xfrm>
          </p:grpSpPr>
          <p:pic>
            <p:nvPicPr>
              <p:cNvPr id="56"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57"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sp>
        <p:nvSpPr>
          <p:cNvPr id="58" name="TextBox 13"/>
          <p:cNvSpPr txBox="1">
            <a:spLocks noChangeArrowheads="1"/>
          </p:cNvSpPr>
          <p:nvPr/>
        </p:nvSpPr>
        <p:spPr bwMode="auto">
          <a:xfrm>
            <a:off x="2207843" y="1505739"/>
            <a:ext cx="931291"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East</a:t>
            </a:r>
            <a:r>
              <a:rPr lang="ru-RU" sz="1500" dirty="0" smtClean="0">
                <a:solidFill>
                  <a:srgbClr val="525051"/>
                </a:solidFill>
                <a:latin typeface="Segoe UI Semibold" pitchFamily="34" charset="0"/>
              </a:rPr>
              <a:t> </a:t>
            </a:r>
            <a:r>
              <a:rPr lang="en-US" sz="1500" dirty="0" smtClean="0">
                <a:solidFill>
                  <a:srgbClr val="525051"/>
                </a:solidFill>
                <a:latin typeface="Segoe UI Semibold" pitchFamily="34" charset="0"/>
              </a:rPr>
              <a:t>US</a:t>
            </a:r>
            <a:endParaRPr lang="en-US" sz="1500" dirty="0">
              <a:solidFill>
                <a:srgbClr val="525051"/>
              </a:solidFill>
              <a:latin typeface="Segoe UI Semibold" pitchFamily="34" charset="0"/>
            </a:endParaRPr>
          </a:p>
        </p:txBody>
      </p:sp>
      <p:cxnSp>
        <p:nvCxnSpPr>
          <p:cNvPr id="59" name="Straight Connector 58"/>
          <p:cNvCxnSpPr>
            <a:stCxn id="57" idx="0"/>
          </p:cNvCxnSpPr>
          <p:nvPr/>
        </p:nvCxnSpPr>
        <p:spPr>
          <a:xfrm flipV="1">
            <a:off x="2359019" y="1811644"/>
            <a:ext cx="183925" cy="69680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60" name="Group 109"/>
          <p:cNvGrpSpPr/>
          <p:nvPr/>
        </p:nvGrpSpPr>
        <p:grpSpPr>
          <a:xfrm>
            <a:off x="1007177" y="2498681"/>
            <a:ext cx="600562" cy="236291"/>
            <a:chOff x="1933575" y="510402"/>
            <a:chExt cx="590550" cy="394473"/>
          </a:xfrm>
        </p:grpSpPr>
        <p:sp>
          <p:nvSpPr>
            <p:cNvPr id="61" name="Oval 60"/>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62" name="Group 110"/>
            <p:cNvGrpSpPr/>
            <p:nvPr/>
          </p:nvGrpSpPr>
          <p:grpSpPr>
            <a:xfrm>
              <a:off x="2048154" y="510402"/>
              <a:ext cx="407419" cy="345058"/>
              <a:chOff x="-2293085" y="806266"/>
              <a:chExt cx="319677" cy="345058"/>
            </a:xfrm>
          </p:grpSpPr>
          <p:pic>
            <p:nvPicPr>
              <p:cNvPr id="63"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64"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sp>
        <p:nvSpPr>
          <p:cNvPr id="65" name="TextBox 13"/>
          <p:cNvSpPr txBox="1">
            <a:spLocks noChangeArrowheads="1"/>
          </p:cNvSpPr>
          <p:nvPr/>
        </p:nvSpPr>
        <p:spPr bwMode="auto">
          <a:xfrm>
            <a:off x="274595" y="1849330"/>
            <a:ext cx="1032859"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West US</a:t>
            </a:r>
          </a:p>
        </p:txBody>
      </p:sp>
      <p:cxnSp>
        <p:nvCxnSpPr>
          <p:cNvPr id="66" name="Straight Connector 65"/>
          <p:cNvCxnSpPr>
            <a:stCxn id="65" idx="2"/>
            <a:endCxn id="61" idx="1"/>
          </p:cNvCxnSpPr>
          <p:nvPr/>
        </p:nvCxnSpPr>
        <p:spPr>
          <a:xfrm>
            <a:off x="791025" y="2202788"/>
            <a:ext cx="304102" cy="415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4171086" y="2533655"/>
            <a:ext cx="675521" cy="605892"/>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2761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4947142" y="3669032"/>
            <a:ext cx="5089174" cy="2148331"/>
          </a:xfrm>
          <a:prstGeom prst="rect">
            <a:avLst/>
          </a:prstGeom>
          <a:noFill/>
          <a:ln w="9525">
            <a:noFill/>
            <a:miter lim="800000"/>
            <a:headEnd/>
            <a:tailEnd/>
          </a:ln>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75" y="1412777"/>
            <a:ext cx="5639154" cy="2193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2656" y="1412782"/>
            <a:ext cx="3291315" cy="2207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75" y="3669033"/>
            <a:ext cx="4534207" cy="2551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2"/>
          <p:cNvSpPr>
            <a:spLocks noGrp="1"/>
          </p:cNvSpPr>
          <p:nvPr>
            <p:ph type="title"/>
          </p:nvPr>
        </p:nvSpPr>
        <p:spPr>
          <a:xfrm>
            <a:off x="365626" y="308585"/>
            <a:ext cx="10654409" cy="653771"/>
          </a:xfrm>
        </p:spPr>
        <p:txBody>
          <a:bodyPr>
            <a:normAutofit fontScale="90000"/>
          </a:bodyPr>
          <a:lstStyle/>
          <a:p>
            <a:r>
              <a:rPr lang="en-US" dirty="0" smtClean="0">
                <a:latin typeface="Segoe Light" pitchFamily="34" charset="0"/>
              </a:rPr>
              <a:t>Windows Azure - </a:t>
            </a:r>
            <a:r>
              <a:rPr lang="ru-RU" dirty="0" smtClean="0">
                <a:latin typeface="Segoe Light" pitchFamily="34" charset="0"/>
              </a:rPr>
              <a:t>инфраструктура</a:t>
            </a:r>
            <a:br>
              <a:rPr lang="ru-RU" dirty="0" smtClean="0">
                <a:latin typeface="Segoe Light" pitchFamily="34" charset="0"/>
              </a:rPr>
            </a:br>
            <a:endParaRPr lang="en-US" dirty="0">
              <a:latin typeface="Segoe Light" pitchFamily="34" charset="0"/>
            </a:endParaRPr>
          </a:p>
        </p:txBody>
      </p:sp>
      <p:sp>
        <p:nvSpPr>
          <p:cNvPr id="2" name="TextBox 1"/>
          <p:cNvSpPr txBox="1"/>
          <p:nvPr/>
        </p:nvSpPr>
        <p:spPr>
          <a:xfrm>
            <a:off x="4989837" y="5750005"/>
            <a:ext cx="5046479" cy="1107996"/>
          </a:xfrm>
          <a:prstGeom prst="rect">
            <a:avLst/>
          </a:prstGeom>
          <a:noFill/>
        </p:spPr>
        <p:txBody>
          <a:bodyPr wrap="none" lIns="121899" tIns="60949" rIns="121899" bIns="60949" rtlCol="0">
            <a:spAutoFit/>
          </a:bodyPr>
          <a:lstStyle/>
          <a:p>
            <a:r>
              <a:rPr lang="ru-RU" sz="3200" b="1" dirty="0">
                <a:latin typeface="Segoe UI Light" pitchFamily="34" charset="0"/>
              </a:rPr>
              <a:t>Подробнее о датацентрах </a:t>
            </a:r>
          </a:p>
          <a:p>
            <a:r>
              <a:rPr lang="en-US" sz="3200" b="1" dirty="0">
                <a:latin typeface="Segoe UI Light" pitchFamily="34" charset="0"/>
              </a:rPr>
              <a:t>Microsoft: </a:t>
            </a:r>
            <a:r>
              <a:rPr lang="en-US" sz="3200" b="1" dirty="0">
                <a:latin typeface="Segoe UI Light" pitchFamily="34" charset="0"/>
                <a:hlinkClick r:id="rId6"/>
              </a:rPr>
              <a:t>ou.gs/</a:t>
            </a:r>
            <a:r>
              <a:rPr lang="en-US" sz="3200" b="1" dirty="0" err="1">
                <a:latin typeface="Segoe UI Light" pitchFamily="34" charset="0"/>
                <a:hlinkClick r:id="rId6"/>
              </a:rPr>
              <a:t>wadc</a:t>
            </a:r>
            <a:endParaRPr lang="en-US" sz="3200" b="1" dirty="0">
              <a:latin typeface="Segoe UI Light" pitchFamily="34" charset="0"/>
            </a:endParaRPr>
          </a:p>
        </p:txBody>
      </p:sp>
    </p:spTree>
    <p:extLst>
      <p:ext uri="{BB962C8B-B14F-4D97-AF65-F5344CB8AC3E}">
        <p14:creationId xmlns:p14="http://schemas.microsoft.com/office/powerpoint/2010/main" val="13913731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495794"/>
          </a:xfrm>
        </p:spPr>
        <p:txBody>
          <a:bodyPr/>
          <a:lstStyle/>
          <a:p>
            <a:r>
              <a:rPr lang="ru-RU" dirty="0" smtClean="0"/>
              <a:t>Облачные сервисы</a:t>
            </a:r>
            <a:r>
              <a:rPr lang="en-US" dirty="0" smtClean="0"/>
              <a:t> – </a:t>
            </a:r>
            <a:r>
              <a:rPr lang="ru-RU" dirty="0" smtClean="0"/>
              <a:t>вычислительные ресурсы</a:t>
            </a:r>
            <a:endParaRPr lang="en-US" dirty="0"/>
          </a:p>
        </p:txBody>
      </p:sp>
      <p:sp>
        <p:nvSpPr>
          <p:cNvPr id="3" name="Content Placeholder 2"/>
          <p:cNvSpPr>
            <a:spLocks noGrp="1"/>
          </p:cNvSpPr>
          <p:nvPr>
            <p:ph type="body" sz="quarter" idx="10"/>
          </p:nvPr>
        </p:nvSpPr>
        <p:spPr>
          <a:xfrm>
            <a:off x="604456" y="2017002"/>
            <a:ext cx="11149013" cy="3836435"/>
          </a:xfrm>
        </p:spPr>
        <p:txBody>
          <a:bodyPr/>
          <a:lstStyle/>
          <a:p>
            <a:pPr marL="574675" indent="-571500">
              <a:buFont typeface="Arial" panose="020B0604020202020204" pitchFamily="34" charset="0"/>
              <a:buChar char="•"/>
            </a:pPr>
            <a:r>
              <a:rPr lang="en-US" sz="3600" dirty="0" smtClean="0">
                <a:solidFill>
                  <a:schemeClr val="accent2">
                    <a:alpha val="99000"/>
                  </a:schemeClr>
                </a:solidFill>
              </a:rPr>
              <a:t>Web Site – </a:t>
            </a:r>
            <a:r>
              <a:rPr lang="ru-RU" sz="3600" dirty="0" smtClean="0">
                <a:solidFill>
                  <a:schemeClr val="accent2">
                    <a:alpha val="99000"/>
                  </a:schemeClr>
                </a:solidFill>
              </a:rPr>
              <a:t>размещение сайтов на популярных фреймворках</a:t>
            </a:r>
            <a:endParaRPr lang="en-US" sz="3600" dirty="0">
              <a:solidFill>
                <a:schemeClr val="accent2">
                  <a:alpha val="99000"/>
                </a:schemeClr>
              </a:solidFill>
            </a:endParaRPr>
          </a:p>
          <a:p>
            <a:pPr marL="574675" indent="-571500">
              <a:buFont typeface="Arial" panose="020B0604020202020204" pitchFamily="34" charset="0"/>
              <a:buChar char="•"/>
            </a:pPr>
            <a:r>
              <a:rPr lang="en-US" sz="3600" dirty="0" smtClean="0">
                <a:solidFill>
                  <a:schemeClr val="accent2">
                    <a:alpha val="99000"/>
                  </a:schemeClr>
                </a:solidFill>
              </a:rPr>
              <a:t>Virtual Machine</a:t>
            </a:r>
            <a:r>
              <a:rPr lang="ru-RU" sz="3600" dirty="0" smtClean="0">
                <a:solidFill>
                  <a:schemeClr val="accent2">
                    <a:alpha val="99000"/>
                  </a:schemeClr>
                </a:solidFill>
              </a:rPr>
              <a:t> – </a:t>
            </a:r>
            <a:r>
              <a:rPr lang="en-US" sz="3600" dirty="0" smtClean="0">
                <a:solidFill>
                  <a:schemeClr val="accent2">
                    <a:alpha val="99000"/>
                  </a:schemeClr>
                </a:solidFill>
              </a:rPr>
              <a:t>Windows Server, Linux</a:t>
            </a:r>
          </a:p>
          <a:p>
            <a:pPr marL="574675" indent="-571500">
              <a:buFont typeface="Arial" panose="020B0604020202020204" pitchFamily="34" charset="0"/>
              <a:buChar char="•"/>
            </a:pPr>
            <a:r>
              <a:rPr lang="en-US" sz="3600" dirty="0" smtClean="0">
                <a:solidFill>
                  <a:schemeClr val="accent2">
                    <a:alpha val="99000"/>
                  </a:schemeClr>
                </a:solidFill>
              </a:rPr>
              <a:t>Mobile Service – push-</a:t>
            </a:r>
            <a:r>
              <a:rPr lang="ru-RU" sz="3600" dirty="0" smtClean="0">
                <a:solidFill>
                  <a:schemeClr val="accent2">
                    <a:alpha val="99000"/>
                  </a:schemeClr>
                </a:solidFill>
              </a:rPr>
              <a:t>нотификации, авторизация пользователей, обработка данных – </a:t>
            </a:r>
            <a:r>
              <a:rPr lang="en-US" sz="3600" dirty="0" err="1" smtClean="0">
                <a:solidFill>
                  <a:schemeClr val="accent2">
                    <a:alpha val="99000"/>
                  </a:schemeClr>
                </a:solidFill>
              </a:rPr>
              <a:t>WinPhone</a:t>
            </a:r>
            <a:r>
              <a:rPr lang="en-US" sz="3600" dirty="0" smtClean="0">
                <a:solidFill>
                  <a:schemeClr val="accent2">
                    <a:alpha val="99000"/>
                  </a:schemeClr>
                </a:solidFill>
              </a:rPr>
              <a:t>, </a:t>
            </a:r>
            <a:r>
              <a:rPr lang="en-US" sz="3600" dirty="0" err="1" smtClean="0">
                <a:solidFill>
                  <a:schemeClr val="accent2">
                    <a:alpha val="99000"/>
                  </a:schemeClr>
                </a:solidFill>
              </a:rPr>
              <a:t>iOS</a:t>
            </a:r>
            <a:r>
              <a:rPr lang="en-US" sz="3600" dirty="0" smtClean="0">
                <a:solidFill>
                  <a:schemeClr val="accent2">
                    <a:alpha val="99000"/>
                  </a:schemeClr>
                </a:solidFill>
              </a:rPr>
              <a:t>, Android, Windows Store</a:t>
            </a:r>
          </a:p>
          <a:p>
            <a:pPr marL="574675" indent="-571500">
              <a:buFont typeface="Arial" panose="020B0604020202020204" pitchFamily="34" charset="0"/>
              <a:buChar char="•"/>
            </a:pPr>
            <a:r>
              <a:rPr lang="en-US" sz="3600" dirty="0" smtClean="0">
                <a:solidFill>
                  <a:schemeClr val="accent2">
                    <a:alpha val="99000"/>
                  </a:schemeClr>
                </a:solidFill>
              </a:rPr>
              <a:t>Cloud Service</a:t>
            </a:r>
            <a:r>
              <a:rPr lang="ru-RU" sz="3600" dirty="0" smtClean="0">
                <a:solidFill>
                  <a:schemeClr val="accent2">
                    <a:alpha val="99000"/>
                  </a:schemeClr>
                </a:solidFill>
              </a:rPr>
              <a:t> – размещение приложения в облаке</a:t>
            </a:r>
            <a:endParaRPr lang="en-US" sz="3600" dirty="0" smtClean="0">
              <a:solidFill>
                <a:schemeClr val="accent2">
                  <a:alpha val="99000"/>
                </a:schemeClr>
              </a:solidFill>
            </a:endParaRPr>
          </a:p>
        </p:txBody>
      </p:sp>
    </p:spTree>
    <p:extLst>
      <p:ext uri="{BB962C8B-B14F-4D97-AF65-F5344CB8AC3E}">
        <p14:creationId xmlns:p14="http://schemas.microsoft.com/office/powerpoint/2010/main" val="317347641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p:cNvSpPr>
          <p:nvPr>
            <p:ph type="title"/>
          </p:nvPr>
        </p:nvSpPr>
        <p:spPr>
          <a:xfrm>
            <a:off x="311525" y="308581"/>
            <a:ext cx="10654409" cy="653771"/>
          </a:xfrm>
        </p:spPr>
        <p:txBody>
          <a:bodyPr>
            <a:normAutofit fontScale="90000"/>
          </a:bodyPr>
          <a:lstStyle/>
          <a:p>
            <a:r>
              <a:rPr lang="en-US" dirty="0" smtClean="0">
                <a:latin typeface="Segoe Light" pitchFamily="34" charset="0"/>
              </a:rPr>
              <a:t>Windows Azure –</a:t>
            </a:r>
            <a:r>
              <a:rPr lang="ru-RU" dirty="0" smtClean="0">
                <a:latin typeface="Segoe Light" pitchFamily="34" charset="0"/>
              </a:rPr>
              <a:t> немного цифр</a:t>
            </a:r>
            <a:br>
              <a:rPr lang="ru-RU" dirty="0" smtClean="0">
                <a:latin typeface="Segoe Light" pitchFamily="34" charset="0"/>
              </a:rPr>
            </a:br>
            <a:endParaRPr lang="en-US" dirty="0">
              <a:latin typeface="Segoe Light" pitchFamily="34" charset="0"/>
            </a:endParaRPr>
          </a:p>
        </p:txBody>
      </p:sp>
      <p:pic>
        <p:nvPicPr>
          <p:cNvPr id="14338" name="Picture 2" descr="Azure stored obje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79" y="1388731"/>
            <a:ext cx="5942052" cy="39243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a:xfrm>
            <a:off x="6694336" y="1388728"/>
            <a:ext cx="5279329" cy="4560608"/>
          </a:xfrm>
          <a:prstGeom prst="rect">
            <a:avLst/>
          </a:prstGeom>
        </p:spPr>
        <p:txBody>
          <a:bodyPr lIns="121883" tIns="60941" rIns="121883" bIns="60941">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ru-RU" sz="3200" dirty="0">
                <a:latin typeface="Segoe Light" pitchFamily="34" charset="0"/>
              </a:rPr>
              <a:t>Облачное хранилище</a:t>
            </a:r>
            <a:r>
              <a:rPr lang="en-US" sz="3200" dirty="0">
                <a:latin typeface="Segoe Light" pitchFamily="34" charset="0"/>
              </a:rPr>
              <a:t>:</a:t>
            </a:r>
            <a:endParaRPr lang="ru-RU" sz="3200" dirty="0">
              <a:latin typeface="Segoe Light" pitchFamily="34" charset="0"/>
            </a:endParaRPr>
          </a:p>
          <a:p>
            <a:pPr marL="761771" indent="-761771">
              <a:buFont typeface="Arial" pitchFamily="34" charset="0"/>
              <a:buChar char="•"/>
            </a:pPr>
            <a:r>
              <a:rPr lang="ru-RU" sz="3200" dirty="0">
                <a:latin typeface="Segoe Light" pitchFamily="34" charset="0"/>
              </a:rPr>
              <a:t>сейчас вмещает более 4 триллионов объектов в облачном хранилище</a:t>
            </a:r>
          </a:p>
          <a:p>
            <a:pPr marL="761771" indent="-761771">
              <a:buFont typeface="Arial" pitchFamily="34" charset="0"/>
              <a:buChar char="•"/>
            </a:pPr>
            <a:r>
              <a:rPr lang="ru-RU" sz="3200" dirty="0">
                <a:latin typeface="Segoe Light" pitchFamily="34" charset="0"/>
              </a:rPr>
              <a:t>270 000 обращений в среднем</a:t>
            </a:r>
          </a:p>
          <a:p>
            <a:pPr marL="761771" indent="-761771">
              <a:buFont typeface="Arial" pitchFamily="34" charset="0"/>
              <a:buChar char="•"/>
            </a:pPr>
            <a:r>
              <a:rPr lang="ru-RU" sz="3200" dirty="0">
                <a:latin typeface="Segoe Light" pitchFamily="34" charset="0"/>
              </a:rPr>
              <a:t>Пиковая нагрузка - 860 000 обращений</a:t>
            </a:r>
            <a:endParaRPr lang="en-US" sz="3200" dirty="0">
              <a:latin typeface="Segoe Light" pitchFamily="34" charset="0"/>
            </a:endParaRPr>
          </a:p>
          <a:p>
            <a:endParaRPr lang="ru-RU" sz="3200" dirty="0">
              <a:latin typeface="Segoe Light" pitchFamily="34" charset="0"/>
            </a:endParaRPr>
          </a:p>
          <a:p>
            <a:endParaRPr lang="ru-RU" sz="3200" dirty="0">
              <a:latin typeface="Segoe Light" pitchFamily="34" charset="0"/>
            </a:endParaRPr>
          </a:p>
          <a:p>
            <a:r>
              <a:rPr lang="ru-RU" sz="3200" dirty="0">
                <a:latin typeface="Segoe Light" pitchFamily="34" charset="0"/>
              </a:rPr>
              <a:t/>
            </a:r>
            <a:br>
              <a:rPr lang="ru-RU" sz="3200" dirty="0">
                <a:latin typeface="Segoe Light" pitchFamily="34" charset="0"/>
              </a:rPr>
            </a:br>
            <a:endParaRPr lang="en-US" sz="3200" dirty="0">
              <a:latin typeface="Segoe Light" pitchFamily="34" charset="0"/>
            </a:endParaRPr>
          </a:p>
        </p:txBody>
      </p:sp>
    </p:spTree>
    <p:extLst>
      <p:ext uri="{BB962C8B-B14F-4D97-AF65-F5344CB8AC3E}">
        <p14:creationId xmlns:p14="http://schemas.microsoft.com/office/powerpoint/2010/main" val="28024406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495794"/>
          </a:xfrm>
        </p:spPr>
        <p:txBody>
          <a:bodyPr/>
          <a:lstStyle/>
          <a:p>
            <a:r>
              <a:rPr lang="ru-RU" dirty="0" smtClean="0"/>
              <a:t>Облачные сервисы – работа с данными</a:t>
            </a:r>
            <a:endParaRPr lang="en-US" dirty="0"/>
          </a:p>
        </p:txBody>
      </p:sp>
      <p:sp>
        <p:nvSpPr>
          <p:cNvPr id="3" name="Content Placeholder 2"/>
          <p:cNvSpPr>
            <a:spLocks noGrp="1"/>
          </p:cNvSpPr>
          <p:nvPr>
            <p:ph type="body" sz="quarter" idx="10"/>
          </p:nvPr>
        </p:nvSpPr>
        <p:spPr>
          <a:xfrm>
            <a:off x="519111" y="1724394"/>
            <a:ext cx="11149013" cy="3951851"/>
          </a:xfrm>
        </p:spPr>
        <p:txBody>
          <a:bodyPr/>
          <a:lstStyle/>
          <a:p>
            <a:r>
              <a:rPr lang="en-US" sz="3600" dirty="0" smtClean="0">
                <a:solidFill>
                  <a:schemeClr val="accent2">
                    <a:alpha val="99000"/>
                  </a:schemeClr>
                </a:solidFill>
              </a:rPr>
              <a:t>SQL Azure – </a:t>
            </a:r>
            <a:r>
              <a:rPr lang="ru-RU" sz="3600" dirty="0" smtClean="0">
                <a:solidFill>
                  <a:schemeClr val="accent2">
                    <a:alpha val="99000"/>
                  </a:schemeClr>
                </a:solidFill>
              </a:rPr>
              <a:t>реляционная база данных как сервис</a:t>
            </a:r>
            <a:endParaRPr lang="en-US" sz="3600" dirty="0" smtClean="0">
              <a:solidFill>
                <a:schemeClr val="accent2">
                  <a:alpha val="99000"/>
                </a:schemeClr>
              </a:solidFill>
            </a:endParaRPr>
          </a:p>
          <a:p>
            <a:r>
              <a:rPr lang="en-US" sz="3600" dirty="0" smtClean="0">
                <a:solidFill>
                  <a:schemeClr val="accent2">
                    <a:alpha val="99000"/>
                  </a:schemeClr>
                </a:solidFill>
              </a:rPr>
              <a:t>Storage</a:t>
            </a:r>
            <a:r>
              <a:rPr lang="ru-RU" sz="3600" dirty="0" smtClean="0">
                <a:solidFill>
                  <a:schemeClr val="accent2">
                    <a:alpha val="99000"/>
                  </a:schemeClr>
                </a:solidFill>
              </a:rPr>
              <a:t> – облачное хранилище ( блобы ) данных, с доступом по </a:t>
            </a:r>
            <a:r>
              <a:rPr lang="en-US" sz="3600" dirty="0" smtClean="0">
                <a:solidFill>
                  <a:schemeClr val="accent2">
                    <a:alpha val="99000"/>
                  </a:schemeClr>
                </a:solidFill>
              </a:rPr>
              <a:t>HTTP/S</a:t>
            </a:r>
          </a:p>
          <a:p>
            <a:r>
              <a:rPr lang="en-US" sz="3600" dirty="0" smtClean="0">
                <a:solidFill>
                  <a:schemeClr val="accent2">
                    <a:alpha val="99000"/>
                  </a:schemeClr>
                </a:solidFill>
              </a:rPr>
              <a:t>HD Insight – </a:t>
            </a:r>
            <a:r>
              <a:rPr lang="en-US" sz="3600" dirty="0" err="1" smtClean="0">
                <a:solidFill>
                  <a:schemeClr val="accent2">
                    <a:alpha val="99000"/>
                  </a:schemeClr>
                </a:solidFill>
              </a:rPr>
              <a:t>Hadoop</a:t>
            </a:r>
            <a:r>
              <a:rPr lang="en-US" sz="3600" dirty="0" smtClean="0">
                <a:solidFill>
                  <a:schemeClr val="accent2">
                    <a:alpha val="99000"/>
                  </a:schemeClr>
                </a:solidFill>
              </a:rPr>
              <a:t> as a Service</a:t>
            </a:r>
          </a:p>
          <a:p>
            <a:r>
              <a:rPr lang="en-US" sz="3600" dirty="0" smtClean="0">
                <a:solidFill>
                  <a:schemeClr val="accent2">
                    <a:alpha val="99000"/>
                  </a:schemeClr>
                </a:solidFill>
              </a:rPr>
              <a:t>SQL Reporting – </a:t>
            </a:r>
            <a:r>
              <a:rPr lang="ru-RU" sz="3600" dirty="0" smtClean="0">
                <a:solidFill>
                  <a:schemeClr val="accent2">
                    <a:alpha val="99000"/>
                  </a:schemeClr>
                </a:solidFill>
              </a:rPr>
              <a:t>генерация отчетов</a:t>
            </a:r>
            <a:endParaRPr lang="en-US" sz="3600" dirty="0" smtClean="0">
              <a:solidFill>
                <a:schemeClr val="accent2">
                  <a:alpha val="99000"/>
                </a:schemeClr>
              </a:solidFill>
            </a:endParaRPr>
          </a:p>
          <a:p>
            <a:r>
              <a:rPr lang="en-US" sz="3600" dirty="0" smtClean="0">
                <a:solidFill>
                  <a:schemeClr val="accent2">
                    <a:alpha val="99000"/>
                  </a:schemeClr>
                </a:solidFill>
              </a:rPr>
              <a:t>Recovery services</a:t>
            </a:r>
            <a:r>
              <a:rPr lang="ru-RU" sz="3600" dirty="0" smtClean="0">
                <a:solidFill>
                  <a:schemeClr val="accent2">
                    <a:alpha val="99000"/>
                  </a:schemeClr>
                </a:solidFill>
              </a:rPr>
              <a:t> – автоматическое бэкапирование образов серверов на базе </a:t>
            </a:r>
            <a:r>
              <a:rPr lang="en-US" sz="3600" dirty="0" smtClean="0">
                <a:solidFill>
                  <a:schemeClr val="accent2">
                    <a:alpha val="99000"/>
                  </a:schemeClr>
                </a:solidFill>
              </a:rPr>
              <a:t>Windows Server</a:t>
            </a:r>
          </a:p>
        </p:txBody>
      </p:sp>
    </p:spTree>
    <p:extLst>
      <p:ext uri="{BB962C8B-B14F-4D97-AF65-F5344CB8AC3E}">
        <p14:creationId xmlns:p14="http://schemas.microsoft.com/office/powerpoint/2010/main" val="360602102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495794"/>
          </a:xfrm>
        </p:spPr>
        <p:txBody>
          <a:bodyPr/>
          <a:lstStyle/>
          <a:p>
            <a:r>
              <a:rPr lang="ru-RU" dirty="0" smtClean="0"/>
              <a:t>Облачные сервисы</a:t>
            </a:r>
            <a:r>
              <a:rPr lang="en-US" dirty="0" smtClean="0"/>
              <a:t> –</a:t>
            </a:r>
            <a:r>
              <a:rPr lang="ru-RU" dirty="0" smtClean="0"/>
              <a:t> приложения и сеть</a:t>
            </a:r>
            <a:endParaRPr lang="en-US" dirty="0"/>
          </a:p>
        </p:txBody>
      </p:sp>
      <p:sp>
        <p:nvSpPr>
          <p:cNvPr id="3" name="Content Placeholder 2"/>
          <p:cNvSpPr>
            <a:spLocks noGrp="1"/>
          </p:cNvSpPr>
          <p:nvPr>
            <p:ph type="body" sz="quarter" idx="10"/>
          </p:nvPr>
        </p:nvSpPr>
        <p:spPr>
          <a:xfrm>
            <a:off x="519112" y="1724394"/>
            <a:ext cx="11149013" cy="3453253"/>
          </a:xfrm>
        </p:spPr>
        <p:txBody>
          <a:bodyPr/>
          <a:lstStyle/>
          <a:p>
            <a:pPr marL="574675" indent="-571500">
              <a:buFontTx/>
              <a:buChar char="-"/>
            </a:pPr>
            <a:endParaRPr lang="ru-RU" sz="3600" dirty="0" smtClean="0">
              <a:solidFill>
                <a:schemeClr val="accent2">
                  <a:alpha val="99000"/>
                </a:schemeClr>
              </a:solidFill>
            </a:endParaRPr>
          </a:p>
          <a:p>
            <a:pPr marL="574675" indent="-571500">
              <a:buFontTx/>
              <a:buChar char="-"/>
            </a:pPr>
            <a:r>
              <a:rPr lang="en-US" sz="3600" dirty="0" smtClean="0">
                <a:solidFill>
                  <a:schemeClr val="accent2">
                    <a:alpha val="99000"/>
                  </a:schemeClr>
                </a:solidFill>
              </a:rPr>
              <a:t>Service Bus</a:t>
            </a:r>
            <a:r>
              <a:rPr lang="ru-RU" sz="3600" dirty="0" smtClean="0">
                <a:solidFill>
                  <a:schemeClr val="accent2">
                    <a:alpha val="99000"/>
                  </a:schemeClr>
                </a:solidFill>
              </a:rPr>
              <a:t> – защищенный обмен сообщениями</a:t>
            </a:r>
            <a:endParaRPr lang="en-US" sz="3600" dirty="0" smtClean="0">
              <a:solidFill>
                <a:schemeClr val="accent2">
                  <a:alpha val="99000"/>
                </a:schemeClr>
              </a:solidFill>
            </a:endParaRPr>
          </a:p>
          <a:p>
            <a:pPr marL="574675" indent="-571500">
              <a:buFontTx/>
              <a:buChar char="-"/>
            </a:pPr>
            <a:r>
              <a:rPr lang="en-US" sz="3600" dirty="0" smtClean="0">
                <a:solidFill>
                  <a:schemeClr val="accent2">
                    <a:alpha val="99000"/>
                  </a:schemeClr>
                </a:solidFill>
              </a:rPr>
              <a:t>Media Service</a:t>
            </a:r>
            <a:r>
              <a:rPr lang="ru-RU" sz="3600" dirty="0" smtClean="0">
                <a:solidFill>
                  <a:schemeClr val="accent2">
                    <a:alpha val="99000"/>
                  </a:schemeClr>
                </a:solidFill>
              </a:rPr>
              <a:t> – медиа сервисы и стриминг видео</a:t>
            </a:r>
            <a:endParaRPr lang="en-US" sz="3600" dirty="0" smtClean="0">
              <a:solidFill>
                <a:schemeClr val="accent2">
                  <a:alpha val="99000"/>
                </a:schemeClr>
              </a:solidFill>
            </a:endParaRPr>
          </a:p>
          <a:p>
            <a:pPr marL="574675" indent="-571500">
              <a:buFontTx/>
              <a:buChar char="-"/>
            </a:pPr>
            <a:r>
              <a:rPr lang="en-US" sz="3600" dirty="0" smtClean="0">
                <a:solidFill>
                  <a:schemeClr val="accent2">
                    <a:alpha val="99000"/>
                  </a:schemeClr>
                </a:solidFill>
              </a:rPr>
              <a:t>Access control</a:t>
            </a:r>
            <a:r>
              <a:rPr lang="ru-RU" sz="3600" dirty="0" smtClean="0">
                <a:solidFill>
                  <a:schemeClr val="accent2">
                    <a:alpha val="99000"/>
                  </a:schemeClr>
                </a:solidFill>
              </a:rPr>
              <a:t> – авторизация и аутентификация в облаке</a:t>
            </a:r>
            <a:endParaRPr lang="en-US" sz="3600" dirty="0" smtClean="0">
              <a:solidFill>
                <a:schemeClr val="accent2">
                  <a:alpha val="99000"/>
                </a:schemeClr>
              </a:solidFill>
            </a:endParaRPr>
          </a:p>
          <a:p>
            <a:pPr marL="574675" indent="-571500">
              <a:buFontTx/>
              <a:buChar char="-"/>
            </a:pPr>
            <a:r>
              <a:rPr lang="en-US" sz="3600" dirty="0" smtClean="0">
                <a:solidFill>
                  <a:schemeClr val="accent2">
                    <a:alpha val="99000"/>
                  </a:schemeClr>
                </a:solidFill>
              </a:rPr>
              <a:t>VPN</a:t>
            </a:r>
            <a:r>
              <a:rPr lang="ru-RU" sz="3600" dirty="0" smtClean="0">
                <a:solidFill>
                  <a:schemeClr val="accent2">
                    <a:alpha val="99000"/>
                  </a:schemeClr>
                </a:solidFill>
              </a:rPr>
              <a:t> – виртуальная частная сеть в облаке</a:t>
            </a:r>
            <a:endParaRPr lang="en-US" sz="3600" dirty="0" smtClean="0">
              <a:solidFill>
                <a:schemeClr val="accent2">
                  <a:alpha val="99000"/>
                </a:schemeClr>
              </a:solidFill>
            </a:endParaRPr>
          </a:p>
        </p:txBody>
      </p:sp>
    </p:spTree>
    <p:extLst>
      <p:ext uri="{BB962C8B-B14F-4D97-AF65-F5344CB8AC3E}">
        <p14:creationId xmlns:p14="http://schemas.microsoft.com/office/powerpoint/2010/main" val="290141816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5"/>
            <a:ext cx="11149013" cy="757131"/>
          </a:xfrm>
        </p:spPr>
        <p:txBody>
          <a:bodyPr/>
          <a:lstStyle/>
          <a:p>
            <a:r>
              <a:rPr lang="en-US" dirty="0" smtClean="0"/>
              <a:t>Windows Azure </a:t>
            </a:r>
            <a:r>
              <a:rPr lang="ru-RU" dirty="0" smtClean="0">
                <a:solidFill>
                  <a:schemeClr val="accent2">
                    <a:alpha val="99000"/>
                  </a:schemeClr>
                </a:solidFill>
              </a:rPr>
              <a:t>Виртуальные машины</a:t>
            </a:r>
            <a:endParaRPr lang="en-US" dirty="0">
              <a:solidFill>
                <a:schemeClr val="accent2">
                  <a:alpha val="99000"/>
                </a:schemeClr>
              </a:solidFill>
            </a:endParaRPr>
          </a:p>
        </p:txBody>
      </p:sp>
      <p:grpSp>
        <p:nvGrpSpPr>
          <p:cNvPr id="94" name="Group 93"/>
          <p:cNvGrpSpPr/>
          <p:nvPr/>
        </p:nvGrpSpPr>
        <p:grpSpPr>
          <a:xfrm>
            <a:off x="8275771" y="1997631"/>
            <a:ext cx="3392359" cy="1176991"/>
            <a:chOff x="9856662" y="1767348"/>
            <a:chExt cx="1828800" cy="1500909"/>
          </a:xfrm>
        </p:grpSpPr>
        <p:sp>
          <p:nvSpPr>
            <p:cNvPr id="40" name="Rounded Rectangle 39"/>
            <p:cNvSpPr/>
            <p:nvPr/>
          </p:nvSpPr>
          <p:spPr bwMode="auto">
            <a:xfrm>
              <a:off x="9856662" y="1868948"/>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7904"/>
              <a:r>
                <a:rPr lang="en-US" sz="2000" dirty="0">
                  <a:solidFill>
                    <a:srgbClr val="FFFFFF">
                      <a:alpha val="99000"/>
                    </a:srgbClr>
                  </a:solidFill>
                  <a:ea typeface="Segoe UI" pitchFamily="34" charset="0"/>
                  <a:cs typeface="Segoe UI" pitchFamily="34" charset="0"/>
                </a:rPr>
                <a:t> </a:t>
              </a:r>
            </a:p>
          </p:txBody>
        </p:sp>
        <p:sp>
          <p:nvSpPr>
            <p:cNvPr id="41" name="TextBox 40"/>
            <p:cNvSpPr txBox="1"/>
            <p:nvPr/>
          </p:nvSpPr>
          <p:spPr bwMode="invGray">
            <a:xfrm>
              <a:off x="9960076" y="1767348"/>
              <a:ext cx="1621970" cy="1407038"/>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3285" fontAlgn="base">
                <a:lnSpc>
                  <a:spcPct val="90000"/>
                </a:lnSpc>
                <a:spcBef>
                  <a:spcPct val="0"/>
                </a:spcBef>
                <a:spcAft>
                  <a:spcPct val="0"/>
                </a:spcAft>
                <a:buClr>
                  <a:srgbClr val="FFC000"/>
                </a:buClr>
              </a:pPr>
              <a:r>
                <a:rPr lang="en-US" sz="2100" kern="0" spc="-51" dirty="0" smtClean="0">
                  <a:solidFill>
                    <a:srgbClr val="FFFFFF">
                      <a:alpha val="99000"/>
                    </a:srgbClr>
                  </a:solidFill>
                  <a:latin typeface="Segoe UI Light" pitchFamily="34" charset="0"/>
                </a:rPr>
                <a:t>Memory Intensive – A7</a:t>
              </a:r>
              <a:endParaRPr lang="en-US" sz="2100" kern="0" spc="-51" dirty="0">
                <a:solidFill>
                  <a:srgbClr val="FFFFFF">
                    <a:alpha val="99000"/>
                  </a:srgbClr>
                </a:solidFill>
                <a:latin typeface="Segoe UI Light" pitchFamily="34" charset="0"/>
              </a:endParaRPr>
            </a:p>
          </p:txBody>
        </p:sp>
        <p:sp>
          <p:nvSpPr>
            <p:cNvPr id="42" name="Rectangle 41"/>
            <p:cNvSpPr/>
            <p:nvPr/>
          </p:nvSpPr>
          <p:spPr>
            <a:xfrm>
              <a:off x="9888273" y="2541518"/>
              <a:ext cx="1765578" cy="241689"/>
            </a:xfrm>
            <a:prstGeom prst="rect">
              <a:avLst/>
            </a:prstGeom>
          </p:spPr>
          <p:txBody>
            <a:bodyPr wrap="square" anchor="ctr" anchorCtr="0">
              <a:noAutofit/>
            </a:bodyPr>
            <a:lstStyle/>
            <a:p>
              <a:pPr algn="ctr" defTabSz="1217956"/>
              <a:r>
                <a:rPr lang="en-US" sz="2100" i="1" kern="0" dirty="0" smtClean="0">
                  <a:gradFill>
                    <a:gsLst>
                      <a:gs pos="0">
                        <a:srgbClr val="FFFFFF"/>
                      </a:gs>
                      <a:gs pos="50000">
                        <a:srgbClr val="FFFFFF"/>
                      </a:gs>
                    </a:gsLst>
                    <a:lin ang="10800000" scaled="0"/>
                  </a:gradFill>
                </a:rPr>
                <a:t>1.64/2.04/2.13</a:t>
              </a:r>
              <a:r>
                <a:rPr lang="en-US" sz="2100" b="1" kern="0" dirty="0" smtClean="0">
                  <a:gradFill>
                    <a:gsLst>
                      <a:gs pos="0">
                        <a:srgbClr val="FFFFFF"/>
                      </a:gs>
                      <a:gs pos="50000">
                        <a:srgbClr val="FFFFFF"/>
                      </a:gs>
                    </a:gsLst>
                    <a:lin ang="10800000" scaled="0"/>
                  </a:gradFill>
                </a:rPr>
                <a:t> </a:t>
              </a:r>
              <a:endParaRPr lang="en-US" sz="2100" b="1" kern="0" dirty="0">
                <a:gradFill>
                  <a:gsLst>
                    <a:gs pos="0">
                      <a:srgbClr val="FFFFFF"/>
                    </a:gs>
                    <a:gs pos="50000">
                      <a:srgbClr val="FFFFFF"/>
                    </a:gs>
                  </a:gsLst>
                  <a:lin ang="10800000" scaled="0"/>
                </a:gradFill>
              </a:endParaRPr>
            </a:p>
          </p:txBody>
        </p:sp>
        <p:cxnSp>
          <p:nvCxnSpPr>
            <p:cNvPr id="44" name="Straight Connector 43"/>
            <p:cNvCxnSpPr/>
            <p:nvPr/>
          </p:nvCxnSpPr>
          <p:spPr>
            <a:xfrm>
              <a:off x="10007267"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4236046" y="1885703"/>
            <a:ext cx="2474463" cy="1254661"/>
            <a:chOff x="7537773" y="1672962"/>
            <a:chExt cx="1832568" cy="1601650"/>
          </a:xfrm>
        </p:grpSpPr>
        <p:sp>
          <p:nvSpPr>
            <p:cNvPr id="45" name="Rounded Rectangle 44"/>
            <p:cNvSpPr/>
            <p:nvPr/>
          </p:nvSpPr>
          <p:spPr bwMode="auto">
            <a:xfrm>
              <a:off x="7541541" y="187530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7904"/>
              <a:r>
                <a:rPr lang="en-US" sz="2000" dirty="0">
                  <a:solidFill>
                    <a:srgbClr val="FFFFFF">
                      <a:alpha val="99000"/>
                    </a:srgbClr>
                  </a:solidFill>
                  <a:ea typeface="Segoe UI" pitchFamily="34" charset="0"/>
                  <a:cs typeface="Segoe UI" pitchFamily="34" charset="0"/>
                </a:rPr>
                <a:t> </a:t>
              </a:r>
            </a:p>
          </p:txBody>
        </p:sp>
        <p:sp>
          <p:nvSpPr>
            <p:cNvPr id="46" name="TextBox 45"/>
            <p:cNvSpPr txBox="1"/>
            <p:nvPr/>
          </p:nvSpPr>
          <p:spPr bwMode="invGray">
            <a:xfrm>
              <a:off x="7588366" y="1672962"/>
              <a:ext cx="1668852" cy="789720"/>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3285" fontAlgn="base">
                <a:lnSpc>
                  <a:spcPct val="90000"/>
                </a:lnSpc>
                <a:spcBef>
                  <a:spcPct val="0"/>
                </a:spcBef>
                <a:spcAft>
                  <a:spcPct val="0"/>
                </a:spcAft>
                <a:buClr>
                  <a:srgbClr val="FFC000"/>
                </a:buClr>
              </a:pPr>
              <a:r>
                <a:rPr lang="en-US" sz="2100" kern="0" spc="-51" dirty="0" smtClean="0">
                  <a:solidFill>
                    <a:srgbClr val="FFFFFF">
                      <a:alpha val="99000"/>
                    </a:srgbClr>
                  </a:solidFill>
                  <a:latin typeface="Segoe UI Light" pitchFamily="34" charset="0"/>
                </a:rPr>
                <a:t>Large – A3</a:t>
              </a:r>
              <a:r>
                <a:rPr lang="en-US" sz="2800" kern="0" spc="-51" dirty="0" smtClean="0">
                  <a:solidFill>
                    <a:srgbClr val="FFFFFF">
                      <a:alpha val="99000"/>
                    </a:srgbClr>
                  </a:solidFill>
                  <a:latin typeface="Segoe UI Light" pitchFamily="34" charset="0"/>
                </a:rPr>
                <a:t> </a:t>
              </a:r>
              <a:endParaRPr lang="en-US" sz="2800" kern="0" spc="-51" dirty="0">
                <a:solidFill>
                  <a:srgbClr val="FFFFFF">
                    <a:alpha val="99000"/>
                  </a:srgbClr>
                </a:solidFill>
                <a:latin typeface="Segoe UI Light" pitchFamily="34" charset="0"/>
              </a:endParaRPr>
            </a:p>
          </p:txBody>
        </p:sp>
        <p:sp>
          <p:nvSpPr>
            <p:cNvPr id="47" name="Rectangle 46"/>
            <p:cNvSpPr/>
            <p:nvPr/>
          </p:nvSpPr>
          <p:spPr>
            <a:xfrm>
              <a:off x="7537773" y="2538061"/>
              <a:ext cx="1778440" cy="241688"/>
            </a:xfrm>
            <a:prstGeom prst="rect">
              <a:avLst/>
            </a:prstGeom>
          </p:spPr>
          <p:txBody>
            <a:bodyPr wrap="square" anchor="ctr" anchorCtr="0">
              <a:noAutofit/>
            </a:bodyPr>
            <a:lstStyle/>
            <a:p>
              <a:pPr algn="ctr" defTabSz="1217956"/>
              <a:r>
                <a:rPr lang="en-US" sz="2100" i="1" kern="0" dirty="0" smtClean="0">
                  <a:gradFill>
                    <a:gsLst>
                      <a:gs pos="0">
                        <a:srgbClr val="FFFFFF"/>
                      </a:gs>
                      <a:gs pos="50000">
                        <a:srgbClr val="FFFFFF"/>
                      </a:gs>
                    </a:gsLst>
                    <a:lin ang="10800000" scaled="0"/>
                  </a:gradFill>
                </a:rPr>
                <a:t>0.24/0.</a:t>
              </a:r>
              <a:r>
                <a:rPr lang="ru-RU" sz="2100" i="1" kern="0" dirty="0" smtClean="0">
                  <a:gradFill>
                    <a:gsLst>
                      <a:gs pos="0">
                        <a:srgbClr val="FFFFFF"/>
                      </a:gs>
                      <a:gs pos="50000">
                        <a:srgbClr val="FFFFFF"/>
                      </a:gs>
                    </a:gsLst>
                    <a:lin ang="10800000" scaled="0"/>
                  </a:gradFill>
                </a:rPr>
                <a:t>3</a:t>
              </a:r>
              <a:r>
                <a:rPr lang="en-US" sz="2100" i="1" kern="0" dirty="0" smtClean="0">
                  <a:gradFill>
                    <a:gsLst>
                      <a:gs pos="0">
                        <a:srgbClr val="FFFFFF"/>
                      </a:gs>
                      <a:gs pos="50000">
                        <a:srgbClr val="FFFFFF"/>
                      </a:gs>
                    </a:gsLst>
                    <a:lin ang="10800000" scaled="0"/>
                  </a:gradFill>
                </a:rPr>
                <a:t>6/0.4</a:t>
              </a:r>
              <a:r>
                <a:rPr lang="en-US" sz="2100" b="1" kern="0" dirty="0" smtClean="0">
                  <a:gradFill>
                    <a:gsLst>
                      <a:gs pos="0">
                        <a:srgbClr val="FFFFFF"/>
                      </a:gs>
                      <a:gs pos="50000">
                        <a:srgbClr val="FFFFFF"/>
                      </a:gs>
                    </a:gsLst>
                    <a:lin ang="10800000" scaled="0"/>
                  </a:gradFill>
                </a:rPr>
                <a:t> </a:t>
              </a:r>
              <a:endParaRPr lang="en-US" sz="2100" b="1" kern="0" dirty="0">
                <a:gradFill>
                  <a:gsLst>
                    <a:gs pos="0">
                      <a:srgbClr val="FFFFFF"/>
                    </a:gs>
                    <a:gs pos="50000">
                      <a:srgbClr val="FFFFFF"/>
                    </a:gs>
                  </a:gsLst>
                  <a:lin ang="10800000" scaled="0"/>
                </a:gradFill>
              </a:endParaRPr>
            </a:p>
          </p:txBody>
        </p:sp>
        <p:cxnSp>
          <p:nvCxnSpPr>
            <p:cNvPr id="49" name="Straight Connector 48"/>
            <p:cNvCxnSpPr/>
            <p:nvPr/>
          </p:nvCxnSpPr>
          <p:spPr>
            <a:xfrm>
              <a:off x="7657521" y="2417940"/>
              <a:ext cx="1554479" cy="2381"/>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4249868" y="3308445"/>
            <a:ext cx="2394707" cy="2072640"/>
            <a:chOff x="7433126" y="4150626"/>
            <a:chExt cx="1828800" cy="2072640"/>
          </a:xfrm>
        </p:grpSpPr>
        <p:sp>
          <p:nvSpPr>
            <p:cNvPr id="23" name="Rounded Rectangle 22"/>
            <p:cNvSpPr/>
            <p:nvPr/>
          </p:nvSpPr>
          <p:spPr bwMode="auto">
            <a:xfrm>
              <a:off x="7433126" y="4150626"/>
              <a:ext cx="1828800" cy="2072640"/>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7904"/>
              <a:r>
                <a:rPr lang="en-US" altLang="zh-CN" sz="2000" dirty="0">
                  <a:solidFill>
                    <a:srgbClr val="FFFFFF">
                      <a:alpha val="99000"/>
                    </a:srgbClr>
                  </a:solidFill>
                  <a:ea typeface="Segoe UI" pitchFamily="34" charset="0"/>
                  <a:cs typeface="Segoe UI" pitchFamily="34" charset="0"/>
                </a:rPr>
                <a:t> </a:t>
              </a:r>
            </a:p>
          </p:txBody>
        </p:sp>
        <p:sp>
          <p:nvSpPr>
            <p:cNvPr id="25" name="Rectangle 24"/>
            <p:cNvSpPr/>
            <p:nvPr/>
          </p:nvSpPr>
          <p:spPr>
            <a:xfrm>
              <a:off x="7490007" y="4239529"/>
              <a:ext cx="1620990" cy="375187"/>
            </a:xfrm>
            <a:prstGeom prst="rect">
              <a:avLst/>
            </a:prstGeom>
          </p:spPr>
          <p:txBody>
            <a:bodyPr wrap="square" anchor="ctr" anchorCtr="0">
              <a:noAutofit/>
            </a:bodyPr>
            <a:lstStyle/>
            <a:p>
              <a:pPr algn="ctr" defTabSz="1217956"/>
              <a:r>
                <a:rPr lang="en-US" sz="2000" b="1" kern="0" dirty="0">
                  <a:gradFill>
                    <a:gsLst>
                      <a:gs pos="0">
                        <a:srgbClr val="FFFFFF"/>
                      </a:gs>
                      <a:gs pos="50000">
                        <a:srgbClr val="FFFFFF"/>
                      </a:gs>
                    </a:gsLst>
                    <a:lin ang="10800000" scaled="0"/>
                  </a:gradFill>
                </a:rPr>
                <a:t>4</a:t>
              </a:r>
              <a:r>
                <a:rPr lang="ru-RU" sz="2000" b="1" kern="0" dirty="0">
                  <a:gradFill>
                    <a:gsLst>
                      <a:gs pos="0">
                        <a:srgbClr val="FFFFFF"/>
                      </a:gs>
                      <a:gs pos="50000">
                        <a:srgbClr val="FFFFFF"/>
                      </a:gs>
                    </a:gsLst>
                    <a:lin ang="10800000" scaled="0"/>
                  </a:gradFill>
                </a:rPr>
                <a:t> ядра</a:t>
              </a:r>
              <a:r>
                <a:rPr lang="en-US" sz="2000" b="1" kern="0" dirty="0">
                  <a:gradFill>
                    <a:gsLst>
                      <a:gs pos="0">
                        <a:srgbClr val="FFFFFF"/>
                      </a:gs>
                      <a:gs pos="50000">
                        <a:srgbClr val="FFFFFF"/>
                      </a:gs>
                    </a:gsLst>
                    <a:lin ang="10800000" scaled="0"/>
                  </a:gradFill>
                </a:rPr>
                <a:t> x 1.6Ghz </a:t>
              </a:r>
            </a:p>
          </p:txBody>
        </p:sp>
        <p:sp>
          <p:nvSpPr>
            <p:cNvPr id="27" name="Rectangle 26"/>
            <p:cNvSpPr/>
            <p:nvPr/>
          </p:nvSpPr>
          <p:spPr>
            <a:xfrm>
              <a:off x="7561115" y="5102577"/>
              <a:ext cx="1561996" cy="375187"/>
            </a:xfrm>
            <a:prstGeom prst="rect">
              <a:avLst/>
            </a:prstGeom>
          </p:spPr>
          <p:txBody>
            <a:bodyPr wrap="square" anchor="ctr" anchorCtr="0">
              <a:noAutofit/>
            </a:bodyPr>
            <a:lstStyle/>
            <a:p>
              <a:pPr algn="ctr" defTabSz="1217956"/>
              <a:r>
                <a:rPr lang="en-US" sz="1600" b="1" kern="0" dirty="0">
                  <a:solidFill>
                    <a:srgbClr val="FFFFFF">
                      <a:alpha val="99000"/>
                    </a:srgbClr>
                  </a:solidFill>
                </a:rPr>
                <a:t>7.0 GB memory</a:t>
              </a:r>
              <a:endParaRPr lang="ru-RU" sz="1600" b="1" kern="0" dirty="0">
                <a:solidFill>
                  <a:srgbClr val="FFFFFF">
                    <a:alpha val="99000"/>
                  </a:srgbClr>
                </a:solidFill>
              </a:endParaRPr>
            </a:p>
            <a:p>
              <a:pPr algn="ctr" defTabSz="1217956"/>
              <a:r>
                <a:rPr lang="en-US" sz="1600" b="1" kern="0" dirty="0">
                  <a:solidFill>
                    <a:srgbClr val="FFFFFF">
                      <a:alpha val="99000"/>
                    </a:srgbClr>
                  </a:solidFill>
                </a:rPr>
                <a:t>1000 GB storage</a:t>
              </a:r>
            </a:p>
            <a:p>
              <a:pPr algn="ctr" defTabSz="1217956"/>
              <a:r>
                <a:rPr lang="en-US" sz="1600" b="1" kern="0" dirty="0">
                  <a:solidFill>
                    <a:srgbClr val="FFFFFF">
                      <a:alpha val="99000"/>
                    </a:srgbClr>
                  </a:solidFill>
                </a:rPr>
                <a:t>400 Mbps network</a:t>
              </a:r>
            </a:p>
          </p:txBody>
        </p:sp>
      </p:grpSp>
      <p:grpSp>
        <p:nvGrpSpPr>
          <p:cNvPr id="89" name="Group 88"/>
          <p:cNvGrpSpPr/>
          <p:nvPr/>
        </p:nvGrpSpPr>
        <p:grpSpPr>
          <a:xfrm>
            <a:off x="8275770" y="3437445"/>
            <a:ext cx="3392359" cy="2066476"/>
            <a:chOff x="9842520" y="4149408"/>
            <a:chExt cx="1828800" cy="2066476"/>
          </a:xfrm>
        </p:grpSpPr>
        <p:sp>
          <p:nvSpPr>
            <p:cNvPr id="50" name="Rounded Rectangle 49"/>
            <p:cNvSpPr/>
            <p:nvPr/>
          </p:nvSpPr>
          <p:spPr bwMode="auto">
            <a:xfrm>
              <a:off x="9842520" y="4149408"/>
              <a:ext cx="1828800" cy="2066476"/>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7904"/>
              <a:r>
                <a:rPr lang="en-US" altLang="zh-CN" sz="2000" dirty="0">
                  <a:solidFill>
                    <a:srgbClr val="FFFFFF">
                      <a:alpha val="99000"/>
                    </a:srgbClr>
                  </a:solidFill>
                  <a:ea typeface="Segoe UI" pitchFamily="34" charset="0"/>
                  <a:cs typeface="Segoe UI" pitchFamily="34" charset="0"/>
                </a:rPr>
                <a:t> </a:t>
              </a:r>
            </a:p>
          </p:txBody>
        </p:sp>
        <p:sp>
          <p:nvSpPr>
            <p:cNvPr id="52" name="Rectangle 51"/>
            <p:cNvSpPr/>
            <p:nvPr/>
          </p:nvSpPr>
          <p:spPr>
            <a:xfrm>
              <a:off x="10004929" y="4179625"/>
              <a:ext cx="1562976" cy="375187"/>
            </a:xfrm>
            <a:prstGeom prst="rect">
              <a:avLst/>
            </a:prstGeom>
          </p:spPr>
          <p:txBody>
            <a:bodyPr wrap="square" anchor="ctr" anchorCtr="0">
              <a:noAutofit/>
            </a:bodyPr>
            <a:lstStyle/>
            <a:p>
              <a:pPr algn="ctr" defTabSz="1217956"/>
              <a:r>
                <a:rPr lang="en-US" sz="2800" b="1" kern="0" dirty="0">
                  <a:gradFill>
                    <a:gsLst>
                      <a:gs pos="0">
                        <a:srgbClr val="FFFFFF"/>
                      </a:gs>
                      <a:gs pos="50000">
                        <a:srgbClr val="FFFFFF"/>
                      </a:gs>
                    </a:gsLst>
                    <a:lin ang="10800000" scaled="0"/>
                  </a:gradFill>
                </a:rPr>
                <a:t>8 </a:t>
              </a:r>
              <a:r>
                <a:rPr lang="ru-RU" sz="2800" b="1" kern="0" dirty="0">
                  <a:gradFill>
                    <a:gsLst>
                      <a:gs pos="0">
                        <a:srgbClr val="FFFFFF"/>
                      </a:gs>
                      <a:gs pos="50000">
                        <a:srgbClr val="FFFFFF"/>
                      </a:gs>
                    </a:gsLst>
                    <a:lin ang="10800000" scaled="0"/>
                  </a:gradFill>
                </a:rPr>
                <a:t>ядер </a:t>
              </a:r>
              <a:r>
                <a:rPr lang="en-US" sz="2800" b="1" kern="0" dirty="0">
                  <a:gradFill>
                    <a:gsLst>
                      <a:gs pos="0">
                        <a:srgbClr val="FFFFFF"/>
                      </a:gs>
                      <a:gs pos="50000">
                        <a:srgbClr val="FFFFFF"/>
                      </a:gs>
                    </a:gsLst>
                    <a:lin ang="10800000" scaled="0"/>
                  </a:gradFill>
                </a:rPr>
                <a:t>x 1.6Ghz</a:t>
              </a:r>
            </a:p>
          </p:txBody>
        </p:sp>
        <p:sp>
          <p:nvSpPr>
            <p:cNvPr id="54" name="Rectangle 53"/>
            <p:cNvSpPr/>
            <p:nvPr/>
          </p:nvSpPr>
          <p:spPr>
            <a:xfrm>
              <a:off x="9948083" y="5113561"/>
              <a:ext cx="1621970" cy="375187"/>
            </a:xfrm>
            <a:prstGeom prst="rect">
              <a:avLst/>
            </a:prstGeom>
          </p:spPr>
          <p:txBody>
            <a:bodyPr wrap="square" anchor="ctr" anchorCtr="0">
              <a:noAutofit/>
            </a:bodyPr>
            <a:lstStyle/>
            <a:p>
              <a:pPr algn="ctr" defTabSz="1217956"/>
              <a:r>
                <a:rPr lang="en-US" sz="2000" b="1" kern="0" dirty="0" smtClean="0">
                  <a:solidFill>
                    <a:srgbClr val="FFFFFF">
                      <a:alpha val="99000"/>
                    </a:srgbClr>
                  </a:solidFill>
                </a:rPr>
                <a:t>56 </a:t>
              </a:r>
              <a:r>
                <a:rPr lang="en-US" sz="2000" b="1" kern="0" dirty="0">
                  <a:solidFill>
                    <a:srgbClr val="FFFFFF">
                      <a:alpha val="99000"/>
                    </a:srgbClr>
                  </a:solidFill>
                </a:rPr>
                <a:t>GB </a:t>
              </a:r>
              <a:r>
                <a:rPr lang="en-US" sz="2000" b="1" kern="0" dirty="0" smtClean="0">
                  <a:solidFill>
                    <a:srgbClr val="FFFFFF">
                      <a:alpha val="99000"/>
                    </a:srgbClr>
                  </a:solidFill>
                </a:rPr>
                <a:t>memory</a:t>
              </a:r>
            </a:p>
            <a:p>
              <a:pPr algn="ctr" defTabSz="1217956"/>
              <a:r>
                <a:rPr lang="en-US" sz="2000" b="1" kern="0" dirty="0" smtClean="0">
                  <a:solidFill>
                    <a:srgbClr val="FFFFFF">
                      <a:alpha val="99000"/>
                    </a:srgbClr>
                  </a:solidFill>
                </a:rPr>
                <a:t>6050 </a:t>
              </a:r>
              <a:r>
                <a:rPr lang="en-US" sz="2000" b="1" kern="0" dirty="0">
                  <a:solidFill>
                    <a:srgbClr val="FFFFFF">
                      <a:alpha val="99000"/>
                    </a:srgbClr>
                  </a:solidFill>
                </a:rPr>
                <a:t>GB </a:t>
              </a:r>
            </a:p>
            <a:p>
              <a:pPr algn="ctr" defTabSz="1217956"/>
              <a:r>
                <a:rPr lang="en-US" sz="2000" b="1" kern="0" dirty="0">
                  <a:solidFill>
                    <a:srgbClr val="FFFFFF">
                      <a:alpha val="99000"/>
                    </a:srgbClr>
                  </a:solidFill>
                </a:rPr>
                <a:t>2</a:t>
              </a:r>
              <a:r>
                <a:rPr lang="en-US" sz="2000" b="1" kern="0" dirty="0" smtClean="0">
                  <a:solidFill>
                    <a:srgbClr val="FFFFFF">
                      <a:alpha val="99000"/>
                    </a:srgbClr>
                  </a:solidFill>
                </a:rPr>
                <a:t>000 </a:t>
              </a:r>
              <a:r>
                <a:rPr lang="en-US" sz="2000" b="1" kern="0" dirty="0">
                  <a:solidFill>
                    <a:srgbClr val="FFFFFF">
                      <a:alpha val="99000"/>
                    </a:srgbClr>
                  </a:solidFill>
                </a:rPr>
                <a:t>Mbps network</a:t>
              </a:r>
            </a:p>
            <a:p>
              <a:pPr algn="ctr" defTabSz="1217956"/>
              <a:endParaRPr lang="en-US" sz="1300" b="1" kern="0" dirty="0">
                <a:solidFill>
                  <a:srgbClr val="FFFFFF">
                    <a:alpha val="99000"/>
                  </a:srgbClr>
                </a:solidFill>
              </a:endParaRPr>
            </a:p>
          </p:txBody>
        </p:sp>
      </p:grpSp>
      <p:grpSp>
        <p:nvGrpSpPr>
          <p:cNvPr id="91" name="Group 90"/>
          <p:cNvGrpSpPr/>
          <p:nvPr/>
        </p:nvGrpSpPr>
        <p:grpSpPr>
          <a:xfrm>
            <a:off x="338633" y="1933011"/>
            <a:ext cx="2422490" cy="1176995"/>
            <a:chOff x="511464" y="1767349"/>
            <a:chExt cx="1828800" cy="1507633"/>
          </a:xfrm>
        </p:grpSpPr>
        <p:sp>
          <p:nvSpPr>
            <p:cNvPr id="62" name="Rounded Rectangle 61"/>
            <p:cNvSpPr/>
            <p:nvPr/>
          </p:nvSpPr>
          <p:spPr bwMode="auto">
            <a:xfrm>
              <a:off x="5114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7904"/>
              <a:r>
                <a:rPr lang="en-US" sz="2000" dirty="0">
                  <a:solidFill>
                    <a:srgbClr val="FFFFFF">
                      <a:alpha val="99000"/>
                    </a:srgbClr>
                  </a:solidFill>
                  <a:ea typeface="Segoe UI" pitchFamily="34" charset="0"/>
                  <a:cs typeface="Segoe UI" pitchFamily="34" charset="0"/>
                </a:rPr>
                <a:t> </a:t>
              </a:r>
            </a:p>
          </p:txBody>
        </p:sp>
        <p:sp>
          <p:nvSpPr>
            <p:cNvPr id="64" name="Rectangle 63"/>
            <p:cNvSpPr/>
            <p:nvPr/>
          </p:nvSpPr>
          <p:spPr>
            <a:xfrm>
              <a:off x="557883" y="2541519"/>
              <a:ext cx="1735962" cy="241689"/>
            </a:xfrm>
            <a:prstGeom prst="rect">
              <a:avLst/>
            </a:prstGeom>
          </p:spPr>
          <p:txBody>
            <a:bodyPr wrap="square" anchor="ctr" anchorCtr="0">
              <a:noAutofit/>
            </a:bodyPr>
            <a:lstStyle/>
            <a:p>
              <a:pPr algn="ctr" defTabSz="1217956"/>
              <a:r>
                <a:rPr lang="en-US" sz="2100" i="1" kern="0" dirty="0">
                  <a:gradFill>
                    <a:gsLst>
                      <a:gs pos="0">
                        <a:srgbClr val="FFFFFF"/>
                      </a:gs>
                      <a:gs pos="50000">
                        <a:srgbClr val="FFFFFF"/>
                      </a:gs>
                    </a:gsLst>
                    <a:lin ang="10800000" scaled="0"/>
                  </a:gradFill>
                </a:rPr>
                <a:t>0.0</a:t>
              </a:r>
              <a:r>
                <a:rPr lang="ru-RU" sz="2100" i="1" kern="0" dirty="0" smtClean="0">
                  <a:gradFill>
                    <a:gsLst>
                      <a:gs pos="0">
                        <a:srgbClr val="FFFFFF"/>
                      </a:gs>
                      <a:gs pos="50000">
                        <a:srgbClr val="FFFFFF"/>
                      </a:gs>
                    </a:gsLst>
                    <a:lin ang="10800000" scaled="0"/>
                  </a:gradFill>
                </a:rPr>
                <a:t>2</a:t>
              </a:r>
              <a:r>
                <a:rPr lang="en-US" sz="2100" i="1" kern="0" dirty="0" smtClean="0">
                  <a:gradFill>
                    <a:gsLst>
                      <a:gs pos="0">
                        <a:srgbClr val="FFFFFF"/>
                      </a:gs>
                      <a:gs pos="50000">
                        <a:srgbClr val="FFFFFF"/>
                      </a:gs>
                    </a:gsLst>
                    <a:lin ang="10800000" scaled="0"/>
                  </a:gradFill>
                </a:rPr>
                <a:t>/ /0.06</a:t>
              </a:r>
              <a:r>
                <a:rPr lang="en-US" sz="2100" b="1" kern="0" dirty="0" smtClean="0">
                  <a:gradFill>
                    <a:gsLst>
                      <a:gs pos="0">
                        <a:srgbClr val="FFFFFF"/>
                      </a:gs>
                      <a:gs pos="50000">
                        <a:srgbClr val="FFFFFF"/>
                      </a:gs>
                    </a:gsLst>
                    <a:lin ang="10800000" scaled="0"/>
                  </a:gradFill>
                </a:rPr>
                <a:t> </a:t>
              </a:r>
              <a:endParaRPr lang="en-US" sz="2100" b="1" kern="0" dirty="0">
                <a:gradFill>
                  <a:gsLst>
                    <a:gs pos="0">
                      <a:srgbClr val="FFFFFF"/>
                    </a:gs>
                    <a:gs pos="50000">
                      <a:srgbClr val="FFFFFF"/>
                    </a:gs>
                  </a:gsLst>
                  <a:lin ang="10800000" scaled="0"/>
                </a:gradFill>
              </a:endParaRPr>
            </a:p>
          </p:txBody>
        </p:sp>
        <p:cxnSp>
          <p:nvCxnSpPr>
            <p:cNvPr id="66" name="Straight Connector 65"/>
            <p:cNvCxnSpPr/>
            <p:nvPr/>
          </p:nvCxnSpPr>
          <p:spPr>
            <a:xfrm>
              <a:off x="648624" y="2422552"/>
              <a:ext cx="1554480" cy="2383"/>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bwMode="invGray">
            <a:xfrm>
              <a:off x="550980" y="1767349"/>
              <a:ext cx="1749769" cy="668230"/>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3285" fontAlgn="base">
                <a:lnSpc>
                  <a:spcPct val="90000"/>
                </a:lnSpc>
                <a:spcBef>
                  <a:spcPct val="0"/>
                </a:spcBef>
                <a:spcAft>
                  <a:spcPct val="0"/>
                </a:spcAft>
                <a:buClr>
                  <a:srgbClr val="FFC000"/>
                </a:buClr>
              </a:pPr>
              <a:r>
                <a:rPr lang="en-US" sz="2100" kern="0" spc="-51" dirty="0" smtClean="0">
                  <a:solidFill>
                    <a:srgbClr val="FFFFFF">
                      <a:alpha val="99000"/>
                    </a:srgbClr>
                  </a:solidFill>
                  <a:latin typeface="Segoe UI Light" pitchFamily="34" charset="0"/>
                </a:rPr>
                <a:t>Extra Small – A0 </a:t>
              </a:r>
              <a:endParaRPr lang="en-US" sz="2100" kern="0" spc="-51" dirty="0">
                <a:solidFill>
                  <a:srgbClr val="FFFFFF">
                    <a:alpha val="99000"/>
                  </a:srgbClr>
                </a:solidFill>
                <a:latin typeface="Segoe UI Light" pitchFamily="34" charset="0"/>
              </a:endParaRPr>
            </a:p>
          </p:txBody>
        </p:sp>
      </p:grpSp>
      <p:grpSp>
        <p:nvGrpSpPr>
          <p:cNvPr id="85" name="Group 84"/>
          <p:cNvGrpSpPr/>
          <p:nvPr/>
        </p:nvGrpSpPr>
        <p:grpSpPr>
          <a:xfrm>
            <a:off x="348217" y="3304742"/>
            <a:ext cx="2395296" cy="2069647"/>
            <a:chOff x="497805" y="4151603"/>
            <a:chExt cx="1828800" cy="2069647"/>
          </a:xfrm>
        </p:grpSpPr>
        <p:sp>
          <p:nvSpPr>
            <p:cNvPr id="72" name="Rounded Rectangle 71"/>
            <p:cNvSpPr/>
            <p:nvPr/>
          </p:nvSpPr>
          <p:spPr bwMode="auto">
            <a:xfrm>
              <a:off x="497805" y="4151603"/>
              <a:ext cx="1828800" cy="2069647"/>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7904"/>
              <a:r>
                <a:rPr lang="en-US" altLang="zh-CN" sz="2000" dirty="0">
                  <a:solidFill>
                    <a:srgbClr val="FFFFFF">
                      <a:alpha val="99000"/>
                    </a:srgbClr>
                  </a:solidFill>
                  <a:ea typeface="Segoe UI" pitchFamily="34" charset="0"/>
                  <a:cs typeface="Segoe UI" pitchFamily="34" charset="0"/>
                </a:rPr>
                <a:t> </a:t>
              </a:r>
            </a:p>
          </p:txBody>
        </p:sp>
        <p:sp>
          <p:nvSpPr>
            <p:cNvPr id="74" name="Rectangle 73"/>
            <p:cNvSpPr/>
            <p:nvPr/>
          </p:nvSpPr>
          <p:spPr>
            <a:xfrm>
              <a:off x="606146" y="4380370"/>
              <a:ext cx="1612118" cy="375187"/>
            </a:xfrm>
            <a:prstGeom prst="rect">
              <a:avLst/>
            </a:prstGeom>
          </p:spPr>
          <p:txBody>
            <a:bodyPr wrap="square" anchor="ctr" anchorCtr="0">
              <a:noAutofit/>
            </a:bodyPr>
            <a:lstStyle/>
            <a:p>
              <a:pPr algn="ctr" defTabSz="1217956"/>
              <a:r>
                <a:rPr lang="en-US" sz="2000" b="1" kern="0" dirty="0">
                  <a:gradFill>
                    <a:gsLst>
                      <a:gs pos="0">
                        <a:srgbClr val="FFFFFF"/>
                      </a:gs>
                      <a:gs pos="50000">
                        <a:srgbClr val="FFFFFF"/>
                      </a:gs>
                    </a:gsLst>
                    <a:lin ang="10800000" scaled="0"/>
                  </a:gradFill>
                </a:rPr>
                <a:t>1 x 1.0Ghz</a:t>
              </a:r>
              <a:endParaRPr lang="ru-RU" sz="2000" b="1" kern="0" dirty="0">
                <a:gradFill>
                  <a:gsLst>
                    <a:gs pos="0">
                      <a:srgbClr val="FFFFFF"/>
                    </a:gs>
                    <a:gs pos="50000">
                      <a:srgbClr val="FFFFFF"/>
                    </a:gs>
                  </a:gsLst>
                  <a:lin ang="10800000" scaled="0"/>
                </a:gradFill>
              </a:endParaRPr>
            </a:p>
            <a:p>
              <a:pPr algn="ctr" defTabSz="1217956"/>
              <a:r>
                <a:rPr lang="ru-RU" sz="1600" b="1" kern="0" dirty="0">
                  <a:gradFill>
                    <a:gsLst>
                      <a:gs pos="0">
                        <a:srgbClr val="FFFFFF"/>
                      </a:gs>
                      <a:gs pos="50000">
                        <a:srgbClr val="FFFFFF"/>
                      </a:gs>
                    </a:gsLst>
                    <a:lin ang="10800000" scaled="0"/>
                  </a:gradFill>
                </a:rPr>
                <a:t>Разделяемое ядро</a:t>
              </a:r>
              <a:endParaRPr lang="en-US" sz="1600" b="1" kern="0" dirty="0">
                <a:gradFill>
                  <a:gsLst>
                    <a:gs pos="0">
                      <a:srgbClr val="FFFFFF"/>
                    </a:gs>
                    <a:gs pos="50000">
                      <a:srgbClr val="FFFFFF"/>
                    </a:gs>
                  </a:gsLst>
                  <a:lin ang="10800000" scaled="0"/>
                </a:gradFill>
              </a:endParaRPr>
            </a:p>
          </p:txBody>
        </p:sp>
        <p:sp>
          <p:nvSpPr>
            <p:cNvPr id="76" name="Rectangle 75"/>
            <p:cNvSpPr/>
            <p:nvPr/>
          </p:nvSpPr>
          <p:spPr>
            <a:xfrm>
              <a:off x="572320" y="5385482"/>
              <a:ext cx="1710440" cy="375187"/>
            </a:xfrm>
            <a:prstGeom prst="rect">
              <a:avLst/>
            </a:prstGeom>
          </p:spPr>
          <p:txBody>
            <a:bodyPr wrap="square" anchor="ctr" anchorCtr="0">
              <a:noAutofit/>
            </a:bodyPr>
            <a:lstStyle/>
            <a:p>
              <a:pPr algn="ctr" defTabSz="1217956"/>
              <a:r>
                <a:rPr lang="en-US" sz="1800" b="1" kern="0" dirty="0">
                  <a:solidFill>
                    <a:srgbClr val="FFFFFF">
                      <a:alpha val="99000"/>
                    </a:srgbClr>
                  </a:solidFill>
                </a:rPr>
                <a:t>768 MB memory </a:t>
              </a:r>
            </a:p>
            <a:p>
              <a:pPr algn="ctr" defTabSz="1217956"/>
              <a:r>
                <a:rPr lang="en-US" sz="1800" b="1" kern="0" dirty="0">
                  <a:solidFill>
                    <a:srgbClr val="FFFFFF">
                      <a:alpha val="99000"/>
                    </a:srgbClr>
                  </a:solidFill>
                </a:rPr>
                <a:t>20 GB storage</a:t>
              </a:r>
              <a:endParaRPr lang="ru-RU" sz="1800" b="1" kern="0" dirty="0">
                <a:solidFill>
                  <a:srgbClr val="FFFFFF">
                    <a:alpha val="99000"/>
                  </a:srgbClr>
                </a:solidFill>
              </a:endParaRPr>
            </a:p>
            <a:p>
              <a:pPr algn="ctr" defTabSz="1217956"/>
              <a:r>
                <a:rPr lang="ru-RU" sz="1800" b="1" kern="0" dirty="0">
                  <a:solidFill>
                    <a:srgbClr val="FFFFFF">
                      <a:alpha val="99000"/>
                    </a:srgbClr>
                  </a:solidFill>
                </a:rPr>
                <a:t>5 </a:t>
              </a:r>
              <a:r>
                <a:rPr lang="en-US" sz="1800" b="1" kern="0" dirty="0">
                  <a:solidFill>
                    <a:srgbClr val="FFFFFF">
                      <a:alpha val="99000"/>
                    </a:srgbClr>
                  </a:solidFill>
                </a:rPr>
                <a:t>Mbps network</a:t>
              </a:r>
            </a:p>
            <a:p>
              <a:pPr algn="ctr" defTabSz="1217956"/>
              <a:endParaRPr lang="en-US" sz="1300" b="1" kern="0" dirty="0">
                <a:solidFill>
                  <a:srgbClr val="FFFFFF">
                    <a:alpha val="99000"/>
                  </a:srgbClr>
                </a:solidFill>
              </a:endParaRPr>
            </a:p>
          </p:txBody>
        </p:sp>
      </p:grpSp>
      <p:sp>
        <p:nvSpPr>
          <p:cNvPr id="77" name="TextBox 76"/>
          <p:cNvSpPr txBox="1"/>
          <p:nvPr/>
        </p:nvSpPr>
        <p:spPr bwMode="invGray">
          <a:xfrm>
            <a:off x="348217" y="1118304"/>
            <a:ext cx="7957623" cy="729230"/>
          </a:xfrm>
          <a:prstGeom prst="rect">
            <a:avLst/>
          </a:prstGeom>
          <a:noFill/>
        </p:spPr>
        <p:txBody>
          <a:bodyPr wrap="square" lIns="91359" tIns="182720" rIns="91359" bIns="45681" rtlCol="0">
            <a:spAutoFit/>
          </a:bodyPr>
          <a:lstStyle/>
          <a:p>
            <a:pPr marL="0" lvl="1" indent="-155437" defTabSz="913549">
              <a:lnSpc>
                <a:spcPct val="90000"/>
              </a:lnSpc>
              <a:spcBef>
                <a:spcPct val="0"/>
              </a:spcBef>
              <a:buClr>
                <a:srgbClr val="FFC000"/>
              </a:buClr>
              <a:defRPr/>
            </a:pPr>
            <a:r>
              <a:rPr lang="en-US" sz="3600" i="1" spc="-100" dirty="0" smtClean="0">
                <a:ln w="3175">
                  <a:noFill/>
                </a:ln>
                <a:gradFill flip="none" rotWithShape="1">
                  <a:gsLst>
                    <a:gs pos="0">
                      <a:srgbClr val="595959"/>
                    </a:gs>
                    <a:gs pos="86000">
                      <a:srgbClr val="595959"/>
                    </a:gs>
                  </a:gsLst>
                  <a:lin ang="5400000" scaled="0"/>
                  <a:tileRect/>
                </a:gradFill>
                <a:ea typeface="Segoe UI" pitchFamily="34" charset="0"/>
                <a:cs typeface="Segoe UI" pitchFamily="34" charset="0"/>
              </a:rPr>
              <a:t>Linux/Windows/SQL Server</a:t>
            </a:r>
            <a:r>
              <a:rPr lang="ru-RU" sz="1900" spc="-100" dirty="0" smtClean="0">
                <a:ln w="3175">
                  <a:noFill/>
                </a:ln>
                <a:gradFill flip="none" rotWithShape="1">
                  <a:gsLst>
                    <a:gs pos="0">
                      <a:srgbClr val="595959"/>
                    </a:gs>
                    <a:gs pos="86000">
                      <a:srgbClr val="595959"/>
                    </a:gs>
                  </a:gsLst>
                  <a:lin ang="5400000" scaled="0"/>
                  <a:tileRect/>
                </a:gradFill>
                <a:ea typeface="Segoe UI" pitchFamily="34" charset="0"/>
                <a:cs typeface="Segoe UI" pitchFamily="34" charset="0"/>
              </a:rPr>
              <a:t>,  стоимость</a:t>
            </a:r>
            <a:r>
              <a:rPr lang="en-US" sz="1900" spc="-100" dirty="0" smtClean="0">
                <a:ln w="3175">
                  <a:noFill/>
                </a:ln>
                <a:gradFill flip="none" rotWithShape="1">
                  <a:gsLst>
                    <a:gs pos="0">
                      <a:srgbClr val="595959"/>
                    </a:gs>
                    <a:gs pos="86000">
                      <a:srgbClr val="595959"/>
                    </a:gs>
                  </a:gsLst>
                  <a:lin ang="5400000" scaled="0"/>
                  <a:tileRect/>
                </a:gradFill>
                <a:ea typeface="Segoe UI" pitchFamily="34" charset="0"/>
                <a:cs typeface="Segoe UI" pitchFamily="34" charset="0"/>
              </a:rPr>
              <a:t>$ </a:t>
            </a:r>
            <a:r>
              <a:rPr lang="ru-RU" sz="1900" spc="-100"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за час</a:t>
            </a:r>
            <a:endParaRPr lang="en-US" sz="1900" spc="-100" dirty="0">
              <a:ln w="3175">
                <a:noFill/>
              </a:ln>
              <a:gradFill flip="none" rotWithShape="1">
                <a:gsLst>
                  <a:gs pos="0">
                    <a:srgbClr val="595959"/>
                  </a:gs>
                  <a:gs pos="86000">
                    <a:srgbClr val="595959"/>
                  </a:gs>
                </a:gsLst>
                <a:lin ang="5400000" scaled="0"/>
                <a:tileRect/>
              </a:gradFill>
              <a:ea typeface="Segoe UI" pitchFamily="34" charset="0"/>
              <a:cs typeface="Segoe UI" pitchFamily="34" charset="0"/>
            </a:endParaRPr>
          </a:p>
        </p:txBody>
      </p:sp>
      <p:sp>
        <p:nvSpPr>
          <p:cNvPr id="3" name="TextBox 2"/>
          <p:cNvSpPr txBox="1"/>
          <p:nvPr/>
        </p:nvSpPr>
        <p:spPr>
          <a:xfrm>
            <a:off x="2900520" y="2393683"/>
            <a:ext cx="399148" cy="664797"/>
          </a:xfrm>
          <a:prstGeom prst="rect">
            <a:avLst/>
          </a:prstGeom>
          <a:noFill/>
        </p:spPr>
        <p:txBody>
          <a:bodyPr wrap="none" lIns="0" tIns="0" rIns="0" bIns="0" rtlCol="0">
            <a:spAutoFit/>
          </a:bodyPr>
          <a:lstStyle/>
          <a:p>
            <a:pPr>
              <a:lnSpc>
                <a:spcPct val="90000"/>
              </a:lnSpc>
              <a:spcBef>
                <a:spcPct val="20000"/>
              </a:spcBef>
              <a:buSzPct val="80000"/>
            </a:pPr>
            <a:r>
              <a:rPr lang="en-US" sz="4800" dirty="0" smtClean="0">
                <a:gradFill>
                  <a:gsLst>
                    <a:gs pos="0">
                      <a:srgbClr val="292929">
                        <a:lumMod val="90000"/>
                        <a:lumOff val="10000"/>
                      </a:srgbClr>
                    </a:gs>
                    <a:gs pos="86000">
                      <a:srgbClr val="292929">
                        <a:lumMod val="90000"/>
                        <a:lumOff val="10000"/>
                      </a:srgbClr>
                    </a:gs>
                  </a:gsLst>
                  <a:lin ang="5400000" scaled="0"/>
                </a:gradFill>
              </a:rPr>
              <a:t>...</a:t>
            </a:r>
            <a:endParaRPr lang="ru-RU" sz="4800" dirty="0">
              <a:gradFill>
                <a:gsLst>
                  <a:gs pos="0">
                    <a:srgbClr val="292929">
                      <a:lumMod val="90000"/>
                      <a:lumOff val="10000"/>
                    </a:srgbClr>
                  </a:gs>
                  <a:gs pos="86000">
                    <a:srgbClr val="292929">
                      <a:lumMod val="90000"/>
                      <a:lumOff val="10000"/>
                    </a:srgbClr>
                  </a:gs>
                </a:gsLst>
                <a:lin ang="5400000" scaled="0"/>
              </a:gradFill>
            </a:endParaRPr>
          </a:p>
        </p:txBody>
      </p:sp>
      <p:sp>
        <p:nvSpPr>
          <p:cNvPr id="6" name="Right Arrow 5"/>
          <p:cNvSpPr/>
          <p:nvPr/>
        </p:nvSpPr>
        <p:spPr bwMode="auto">
          <a:xfrm>
            <a:off x="7356374" y="2668276"/>
            <a:ext cx="761059" cy="484632"/>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ru-RU" sz="2200" dirty="0" smtClean="0">
              <a:ln w="0"/>
              <a:solidFill>
                <a:schemeClr val="tx1"/>
              </a:solidFill>
              <a:effectLst>
                <a:outerShdw blurRad="38100" dist="19050" dir="2700000" algn="tl" rotWithShape="0">
                  <a:schemeClr val="dk1">
                    <a:alpha val="40000"/>
                  </a:schemeClr>
                </a:outerShdw>
              </a:effectLst>
            </a:endParaRPr>
          </a:p>
        </p:txBody>
      </p:sp>
      <p:sp>
        <p:nvSpPr>
          <p:cNvPr id="53" name="TextBox 52"/>
          <p:cNvSpPr txBox="1"/>
          <p:nvPr/>
        </p:nvSpPr>
        <p:spPr>
          <a:xfrm>
            <a:off x="6868053" y="2444522"/>
            <a:ext cx="529339" cy="664797"/>
          </a:xfrm>
          <a:prstGeom prst="rect">
            <a:avLst/>
          </a:prstGeom>
          <a:noFill/>
        </p:spPr>
        <p:txBody>
          <a:bodyPr wrap="square" lIns="0" tIns="0" rIns="0" bIns="0" rtlCol="0">
            <a:spAutoFit/>
          </a:bodyPr>
          <a:lstStyle/>
          <a:p>
            <a:pPr>
              <a:lnSpc>
                <a:spcPct val="90000"/>
              </a:lnSpc>
              <a:spcBef>
                <a:spcPct val="20000"/>
              </a:spcBef>
              <a:buSzPct val="80000"/>
            </a:pPr>
            <a:r>
              <a:rPr lang="en-US" sz="4800" dirty="0" smtClean="0">
                <a:gradFill>
                  <a:gsLst>
                    <a:gs pos="0">
                      <a:srgbClr val="292929">
                        <a:lumMod val="90000"/>
                        <a:lumOff val="10000"/>
                      </a:srgbClr>
                    </a:gs>
                    <a:gs pos="86000">
                      <a:srgbClr val="292929">
                        <a:lumMod val="90000"/>
                        <a:lumOff val="10000"/>
                      </a:srgbClr>
                    </a:gs>
                  </a:gsLst>
                  <a:lin ang="5400000" scaled="0"/>
                </a:gradFill>
              </a:rPr>
              <a:t>...</a:t>
            </a:r>
            <a:endParaRPr lang="ru-RU" sz="4800" dirty="0">
              <a:gradFill>
                <a:gsLst>
                  <a:gs pos="0">
                    <a:srgbClr val="292929">
                      <a:lumMod val="90000"/>
                      <a:lumOff val="10000"/>
                    </a:srgbClr>
                  </a:gs>
                  <a:gs pos="86000">
                    <a:srgbClr val="292929">
                      <a:lumMod val="90000"/>
                      <a:lumOff val="10000"/>
                    </a:srgbClr>
                  </a:gs>
                </a:gsLst>
                <a:lin ang="5400000" scaled="0"/>
              </a:gradFill>
            </a:endParaRPr>
          </a:p>
        </p:txBody>
      </p:sp>
      <p:sp>
        <p:nvSpPr>
          <p:cNvPr id="55" name="Right Arrow 54"/>
          <p:cNvSpPr/>
          <p:nvPr/>
        </p:nvSpPr>
        <p:spPr bwMode="auto">
          <a:xfrm>
            <a:off x="3384784" y="2655732"/>
            <a:ext cx="761059" cy="484632"/>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ru-RU" sz="220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47399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0"/>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73AA01B4D1634CBDA2E333B4817ABB" ma:contentTypeVersion="0" ma:contentTypeDescription="Create a new document." ma:contentTypeScope="" ma:versionID="f0a70ab4f4bfc05796d6300e769839a8">
  <xsd:schema xmlns:xsd="http://www.w3.org/2001/XMLSchema" xmlns:xs="http://www.w3.org/2001/XMLSchema" xmlns:p="http://schemas.microsoft.com/office/2006/metadata/properties" targetNamespace="http://schemas.microsoft.com/office/2006/metadata/properties" ma:root="true" ma:fieldsID="653e09f7219bde86743a2589bfdebbf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C85795-2271-41F3-BC39-19F2568774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B2F97D-0457-4986-9734-D03EB073C5EA}">
  <ds:schemaRefs>
    <ds:schemaRef ds:uri="http://purl.org/dc/elements/1.1/"/>
    <ds:schemaRef ds:uri="http://schemas.openxmlformats.org/package/2006/metadata/core-properties"/>
    <ds:schemaRef ds:uri="http://purl.org/dc/dcmitype/"/>
    <ds:schemaRef ds:uri="http://schemas.microsoft.com/office/infopath/2007/PartnerControls"/>
    <ds:schemaRef ds:uri="http://purl.org/dc/terms/"/>
    <ds:schemaRef ds:uri="http://schemas.microsoft.com/office/2006/documentManagement/typ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6365</TotalTime>
  <Words>1117</Words>
  <Application>Microsoft Office PowerPoint</Application>
  <PresentationFormat>Custom</PresentationFormat>
  <Paragraphs>212</Paragraphs>
  <Slides>25</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Times New Roman</vt:lpstr>
      <vt:lpstr>Segoe UI Light</vt:lpstr>
      <vt:lpstr>Segoe Light</vt:lpstr>
      <vt:lpstr>Segoe UI</vt:lpstr>
      <vt:lpstr>Arial</vt:lpstr>
      <vt:lpstr>Consolas</vt:lpstr>
      <vt:lpstr>Segoe UI Semibold</vt:lpstr>
      <vt:lpstr>MS1444_Windows Azure Template 16x9_r08b</vt:lpstr>
      <vt:lpstr>1_White with Consolas font for code slides</vt:lpstr>
      <vt:lpstr>Облако и защита информации. Для разработчиков облачных сервисов</vt:lpstr>
      <vt:lpstr>Содержание</vt:lpstr>
      <vt:lpstr>Windows Azure - инфраструктура </vt:lpstr>
      <vt:lpstr>Windows Azure - инфраструктура </vt:lpstr>
      <vt:lpstr>Облачные сервисы – вычислительные ресурсы</vt:lpstr>
      <vt:lpstr>Windows Azure – немного цифр </vt:lpstr>
      <vt:lpstr>Облачные сервисы – работа с данными</vt:lpstr>
      <vt:lpstr>Облачные сервисы – приложения и сеть</vt:lpstr>
      <vt:lpstr>Windows Azure Виртуальные машины</vt:lpstr>
      <vt:lpstr>Да, теперь у нас:</vt:lpstr>
      <vt:lpstr>Облачная БД SQL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Scalable, Global and Highly Available Web Apps</dc:title>
  <dc:subject>Windows Azure</dc:subject>
  <dc:creator>Haishi Bai</dc:creator>
  <dc:description>This presentation covers common techniques for designing and building highly available and scalable web applications using Windows Azure. You will learn about features provided by Windows Azure for fault tolerance, fail over, and non-disruptive upgrades.  You will also learn how to configure additional services including caching, the Content Delivery Network, and Traffic Manager.  
by Haishi Bai</dc:description>
  <cp:lastModifiedBy>Alexey Bokov</cp:lastModifiedBy>
  <cp:revision>341</cp:revision>
  <cp:lastPrinted>2011-10-11T14:25:22Z</cp:lastPrinted>
  <dcterms:created xsi:type="dcterms:W3CDTF">2011-03-29T16:07:22Z</dcterms:created>
  <dcterms:modified xsi:type="dcterms:W3CDTF">2013-08-27T14:53:48Z</dcterms:modified>
  <cp:version>1.0.1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0x010100FA73AA01B4D1634CBDA2E333B4817ABB</vt:lpwstr>
  </property>
  <property fmtid="{D5CDD505-2E9C-101B-9397-08002B2CF9AE}" pid="3" name="IsMyDocuments">
    <vt:bool>true</vt:bool>
  </property>
</Properties>
</file>